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1" r:id="rId1"/>
    <p:sldMasterId id="2147483662" r:id="rId2"/>
  </p:sldMasterIdLst>
  <p:notesMasterIdLst>
    <p:notesMasterId r:id="rId11"/>
  </p:notesMasterIdLst>
  <p:sldIdLst>
    <p:sldId id="283" r:id="rId3"/>
    <p:sldId id="257" r:id="rId4"/>
    <p:sldId id="258" r:id="rId5"/>
    <p:sldId id="275" r:id="rId6"/>
    <p:sldId id="279" r:id="rId7"/>
    <p:sldId id="280" r:id="rId8"/>
    <p:sldId id="277" r:id="rId9"/>
    <p:sldId id="272" r:id="rId10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Default Section" id="{703F4110-5866-403A-A16E-99D343ED27EF}">
          <p14:sldIdLst>
            <p14:sldId id="283"/>
            <p14:sldId id="257"/>
            <p14:sldId id="258"/>
            <p14:sldId id="275"/>
            <p14:sldId id="279"/>
            <p14:sldId id="280"/>
            <p14:sldId id="277"/>
            <p14:sldId id="27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C9D522"/>
    <a:srgbClr val="00A7E3"/>
    <a:srgbClr val="1B4686"/>
    <a:srgbClr val="ED6F9C"/>
    <a:srgbClr val="A27DB6"/>
    <a:srgbClr val="5F95CF"/>
    <a:srgbClr val="FCC13F"/>
    <a:srgbClr val="F49C4E"/>
    <a:srgbClr val="37B3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3A2CA1F-3267-4498-8071-7EE1E42671EB}">
  <a:tblStyle styleId="{C3A2CA1F-3267-4498-8071-7EE1E42671EB}" styleName="Table_0">
    <a:wholeTbl>
      <a:tcTxStyle b="off" i="off">
        <a:font>
          <a:latin typeface="Rockwell"/>
          <a:ea typeface="Rockwell"/>
          <a:cs typeface="Rockwel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F7E8E7"/>
          </a:solidFill>
        </a:fill>
      </a:tcStyle>
    </a:wholeTbl>
    <a:band1H>
      <a:tcStyle>
        <a:tcBdr/>
        <a:fill>
          <a:solidFill>
            <a:srgbClr val="EFCECA"/>
          </a:solidFill>
        </a:fill>
      </a:tcStyle>
    </a:band1H>
    <a:band1V>
      <a:tcStyle>
        <a:tcBdr/>
        <a:fill>
          <a:solidFill>
            <a:srgbClr val="EFCECA"/>
          </a:solidFill>
        </a:fill>
      </a:tcStyle>
    </a:band1V>
    <a:la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514"/>
    <p:restoredTop sz="94690"/>
  </p:normalViewPr>
  <p:slideViewPr>
    <p:cSldViewPr snapToGrid="0">
      <p:cViewPr varScale="1">
        <p:scale>
          <a:sx n="108" d="100"/>
          <a:sy n="108" d="100"/>
        </p:scale>
        <p:origin x="1356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9911737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p7:notes"/>
          <p:cNvSpPr txBox="1">
            <a:spLocks noGrp="1"/>
          </p:cNvSpPr>
          <p:nvPr>
            <p:ph type="body" idx="1"/>
          </p:nvPr>
        </p:nvSpPr>
        <p:spPr>
          <a:xfrm>
            <a:off x="1124744" y="4343400"/>
            <a:ext cx="4608512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3" name="Google Shape;51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44035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541871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Shape 2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85" name="Shape 28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747598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2115982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5076843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300666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Shape 2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85" name="Shape 28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776918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6096000" y="-166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5600"/>
            </a:lvl1pPr>
            <a:lvl2pPr lvl="1" algn="ctr">
              <a:spcBef>
                <a:spcPts val="0"/>
              </a:spcBef>
              <a:buSzPct val="100000"/>
              <a:defRPr sz="5600"/>
            </a:lvl2pPr>
            <a:lvl3pPr lvl="2" algn="ctr">
              <a:spcBef>
                <a:spcPts val="0"/>
              </a:spcBef>
              <a:buSzPct val="100000"/>
              <a:defRPr sz="5600"/>
            </a:lvl3pPr>
            <a:lvl4pPr lvl="3" algn="ctr">
              <a:spcBef>
                <a:spcPts val="0"/>
              </a:spcBef>
              <a:buSzPct val="100000"/>
              <a:defRPr sz="5600"/>
            </a:lvl4pPr>
            <a:lvl5pPr lvl="4" algn="ctr">
              <a:spcBef>
                <a:spcPts val="0"/>
              </a:spcBef>
              <a:buSzPct val="100000"/>
              <a:defRPr sz="5600"/>
            </a:lvl5pPr>
            <a:lvl6pPr lvl="5" algn="ctr">
              <a:spcBef>
                <a:spcPts val="0"/>
              </a:spcBef>
              <a:buSzPct val="100000"/>
              <a:defRPr sz="5600"/>
            </a:lvl6pPr>
            <a:lvl7pPr lvl="6" algn="ctr">
              <a:spcBef>
                <a:spcPts val="0"/>
              </a:spcBef>
              <a:buSzPct val="100000"/>
              <a:defRPr sz="5600"/>
            </a:lvl7pPr>
            <a:lvl8pPr lvl="7" algn="ctr">
              <a:spcBef>
                <a:spcPts val="0"/>
              </a:spcBef>
              <a:buSzPct val="100000"/>
              <a:defRPr sz="5600"/>
            </a:lvl8pPr>
            <a:lvl9pPr lvl="8" algn="ctr">
              <a:spcBef>
                <a:spcPts val="0"/>
              </a:spcBef>
              <a:buSzPct val="100000"/>
              <a:defRPr sz="56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15600" y="5640766"/>
            <a:ext cx="7998300" cy="8067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16000"/>
            </a:lvl1pPr>
            <a:lvl2pPr lvl="1" algn="ctr">
              <a:spcBef>
                <a:spcPts val="0"/>
              </a:spcBef>
              <a:buSzPct val="100000"/>
              <a:defRPr sz="16000"/>
            </a:lvl2pPr>
            <a:lvl3pPr lvl="2" algn="ctr">
              <a:spcBef>
                <a:spcPts val="0"/>
              </a:spcBef>
              <a:buSzPct val="100000"/>
              <a:defRPr sz="16000"/>
            </a:lvl3pPr>
            <a:lvl4pPr lvl="3" algn="ctr">
              <a:spcBef>
                <a:spcPts val="0"/>
              </a:spcBef>
              <a:buSzPct val="100000"/>
              <a:defRPr sz="16000"/>
            </a:lvl4pPr>
            <a:lvl5pPr lvl="4" algn="ctr">
              <a:spcBef>
                <a:spcPts val="0"/>
              </a:spcBef>
              <a:buSzPct val="100000"/>
              <a:defRPr sz="16000"/>
            </a:lvl5pPr>
            <a:lvl6pPr lvl="5" algn="ctr">
              <a:spcBef>
                <a:spcPts val="0"/>
              </a:spcBef>
              <a:buSzPct val="100000"/>
              <a:defRPr sz="16000"/>
            </a:lvl6pPr>
            <a:lvl7pPr lvl="6" algn="ctr">
              <a:spcBef>
                <a:spcPts val="0"/>
              </a:spcBef>
              <a:buSzPct val="100000"/>
              <a:defRPr sz="16000"/>
            </a:lvl7pPr>
            <a:lvl8pPr lvl="7" algn="ctr">
              <a:spcBef>
                <a:spcPts val="0"/>
              </a:spcBef>
              <a:buSzPct val="100000"/>
              <a:defRPr sz="16000"/>
            </a:lvl8pPr>
            <a:lvl9pPr lvl="8" algn="ctr">
              <a:spcBef>
                <a:spcPts val="0"/>
              </a:spcBef>
              <a:buSzPct val="100000"/>
              <a:defRPr sz="16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15600" y="4202966"/>
            <a:ext cx="11360700" cy="1734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2"/>
                </a:solidFill>
                <a:latin typeface="Open Sans" charset="0"/>
                <a:ea typeface="Open Sans" charset="0"/>
                <a:cs typeface="Open Sans" charset="0"/>
                <a:sym typeface="Rockwel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r>
              <a:rPr lang="en-US" dirty="0"/>
              <a:t>Pearson  (c) 2018      Gold Experience 2nd Edition C1 / B2+ / B2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1">
  <p:cSld name="Title Slide Option1">
    <p:bg>
      <p:bgPr>
        <a:solidFill>
          <a:schemeClr val="lt2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 txBox="1">
            <a:spLocks noGrp="1"/>
          </p:cNvSpPr>
          <p:nvPr>
            <p:ph type="ctrTitle"/>
          </p:nvPr>
        </p:nvSpPr>
        <p:spPr>
          <a:xfrm>
            <a:off x="630353" y="1680064"/>
            <a:ext cx="4910667" cy="22442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ubTitle" idx="1"/>
          </p:nvPr>
        </p:nvSpPr>
        <p:spPr>
          <a:xfrm>
            <a:off x="630353" y="4057650"/>
            <a:ext cx="4529667" cy="1466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630353" y="6265863"/>
            <a:ext cx="5283200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" name="Google Shape;18;p2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0" name="Google Shape;20;p2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1" name="Google Shape;21;p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492623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2">
  <p:cSld name="Title Slide Option2">
    <p:bg>
      <p:bgPr>
        <a:solidFill>
          <a:schemeClr val="lt1"/>
        </a:solid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Google Shape;26;p3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27" name="Google Shape;27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107"/>
            <a:ext cx="1148400" cy="8136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9" name="Google Shape;29;p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0" name="Google Shape;30;p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063994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3">
  <p:cSld name="Title Slide Option3">
    <p:bg>
      <p:bgPr>
        <a:solidFill>
          <a:srgbClr val="595959"/>
        </a:soli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oogle Shape;32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4"/>
          <p:cNvSpPr txBox="1">
            <a:spLocks noGrp="1"/>
          </p:cNvSpPr>
          <p:nvPr>
            <p:ph type="ctrTitle"/>
          </p:nvPr>
        </p:nvSpPr>
        <p:spPr>
          <a:xfrm>
            <a:off x="630353" y="1681200"/>
            <a:ext cx="4978400" cy="1977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Google Shape;36;p4"/>
          <p:cNvSpPr>
            <a:spLocks noGrp="1"/>
          </p:cNvSpPr>
          <p:nvPr>
            <p:ph type="pic" idx="3"/>
          </p:nvPr>
        </p:nvSpPr>
        <p:spPr>
          <a:xfrm>
            <a:off x="6108701" y="0"/>
            <a:ext cx="60832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38" name="Google Shape;38;p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9" name="Google Shape;39;p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895612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bg>
      <p:bgPr>
        <a:solidFill>
          <a:srgbClr val="FFFFFF"/>
        </a:solid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5"/>
          <p:cNvSpPr txBox="1">
            <a:spLocks noGrp="1"/>
          </p:cNvSpPr>
          <p:nvPr>
            <p:ph type="title"/>
          </p:nvPr>
        </p:nvSpPr>
        <p:spPr>
          <a:xfrm>
            <a:off x="5981100" y="1332225"/>
            <a:ext cx="5587014" cy="393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l" rtl="0">
              <a:lnSpc>
                <a:spcPct val="10769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2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body" idx="1"/>
          </p:nvPr>
        </p:nvSpPr>
        <p:spPr>
          <a:xfrm>
            <a:off x="5977055" y="2000250"/>
            <a:ext cx="5591058" cy="3113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25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Google Shape;43;p5"/>
          <p:cNvSpPr>
            <a:spLocks noGrp="1"/>
          </p:cNvSpPr>
          <p:nvPr>
            <p:ph type="pic" idx="2"/>
          </p:nvPr>
        </p:nvSpPr>
        <p:spPr>
          <a:xfrm>
            <a:off x="1" y="0"/>
            <a:ext cx="51688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Google Shape;44;p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5" name="Google Shape;45;p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418053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ntroduction">
  <p:cSld name="Introduction">
    <p:bg>
      <p:bgPr>
        <a:solidFill>
          <a:schemeClr val="lt2"/>
        </a:solid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6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783668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body" idx="1"/>
          </p:nvPr>
        </p:nvSpPr>
        <p:spPr>
          <a:xfrm>
            <a:off x="625090" y="2085975"/>
            <a:ext cx="4711701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•"/>
              <a:defRPr sz="1200" b="0" i="1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Google Shape;49;p6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50" name="Google Shape;50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52" name="Google Shape;52;p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3" name="Google Shape;53;p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577504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B15D54-17A5-44B5-92B3-0CDBC70975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F765F55-7DC1-4D89-99BB-4945FE535A11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-US" sz="1300" smtClean="0">
                <a:solidFill>
                  <a:schemeClr val="dk2"/>
                </a:solidFill>
              </a:rPr>
              <a:t>‹#›</a:t>
            </a:fld>
            <a:endParaRPr lang="en-US" sz="1300">
              <a:solidFill>
                <a:schemeClr val="dk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384086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1">
  <p:cSld name="Divider Option 1">
    <p:bg>
      <p:bgPr>
        <a:blipFill rotWithShape="1">
          <a:blip r:embed="rId2">
            <a:alphaModFix/>
          </a:blip>
          <a:stretch>
            <a:fillRect l="-16997" r="-16998"/>
          </a:stretch>
        </a:blip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7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7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313124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2">
  <p:cSld name="Divider Option 2">
    <p:bg>
      <p:bgPr>
        <a:blipFill rotWithShape="1">
          <a:blip r:embed="rId2">
            <a:alphaModFix/>
          </a:blip>
          <a:stretch>
            <a:fillRect l="-30997" r="-30995"/>
          </a:stretch>
        </a:blip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8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8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212487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3">
  <p:cSld name="Divider Option 3">
    <p:bg>
      <p:bgPr>
        <a:blipFill rotWithShape="1">
          <a:blip r:embed="rId2">
            <a:alphaModFix/>
          </a:blip>
          <a:stretch>
            <a:fillRect l="-37997" r="-37997"/>
          </a:stretch>
        </a:blip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9"/>
          <p:cNvSpPr/>
          <p:nvPr/>
        </p:nvSpPr>
        <p:spPr>
          <a:xfrm>
            <a:off x="3491400" y="784495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9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355436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4">
  <p:cSld name="Divider Option 4">
    <p:bg>
      <p:bgPr>
        <a:blipFill rotWithShape="1">
          <a:blip r:embed="rId2">
            <a:alphaModFix/>
          </a:blip>
          <a:stretch>
            <a:fillRect l="-27998" r="-27998"/>
          </a:stretch>
        </a:blip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0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9099728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5">
  <p:cSld name="Divider Option 5">
    <p:bg>
      <p:bgPr>
        <a:blipFill rotWithShape="1">
          <a:blip r:embed="rId2">
            <a:alphaModFix/>
          </a:blip>
          <a:stretch>
            <a:fillRect l="-11999" r="-11997"/>
          </a:stretch>
        </a:blip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1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1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4570424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6">
  <p:cSld name="Divider Option 6">
    <p:bg>
      <p:bgPr>
        <a:blipFill rotWithShape="1">
          <a:blip r:embed="rId2">
            <a:alphaModFix/>
          </a:blip>
          <a:stretch>
            <a:fillRect l="-10999" r="-10999"/>
          </a:stretch>
        </a:blip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2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2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7299138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 Option1">
  <p:cSld name="Statement and Image  Option1">
    <p:bg>
      <p:bgPr>
        <a:solidFill>
          <a:schemeClr val="lt1"/>
        </a:solid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3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4" name="Google Shape;74;p13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Google Shape;75;p13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76" name="Google Shape;76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78" name="Google Shape;78;p1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9" name="Google Shape;79;p1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5655005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2">
  <p:cSld name="Statement and Image Option2">
    <p:bg>
      <p:bgPr>
        <a:solidFill>
          <a:schemeClr val="lt1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4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59602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2" name="Google Shape;82;p14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6015565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Google Shape;83;p14"/>
          <p:cNvSpPr>
            <a:spLocks noGrp="1"/>
          </p:cNvSpPr>
          <p:nvPr>
            <p:ph type="pic" idx="2"/>
          </p:nvPr>
        </p:nvSpPr>
        <p:spPr>
          <a:xfrm>
            <a:off x="7835901" y="0"/>
            <a:ext cx="43561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84" name="Google Shape;84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86" name="Google Shape;86;p1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7" name="Google Shape;87;p1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1791025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3">
  <p:cSld name="Statement and Image Option3">
    <p:bg>
      <p:bgPr>
        <a:solidFill>
          <a:srgbClr val="FFFFFF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5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0" name="Google Shape;90;p15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1" name="Google Shape;91;p15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2" name="Google Shape;92;p15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904317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93" name="Google Shape;93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95" name="Google Shape;95;p15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6" name="Google Shape;96;p1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9453640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4">
  <p:cSld name="Statement and Image Option4">
    <p:bg>
      <p:bgPr>
        <a:solidFill>
          <a:srgbClr val="FFFFFF"/>
        </a:solidFill>
        <a:effectLst/>
      </p:bgPr>
    </p:bg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6"/>
          <p:cNvSpPr txBox="1">
            <a:spLocks noGrp="1"/>
          </p:cNvSpPr>
          <p:nvPr>
            <p:ph type="title"/>
          </p:nvPr>
        </p:nvSpPr>
        <p:spPr>
          <a:xfrm>
            <a:off x="630791" y="418050"/>
            <a:ext cx="60237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9" name="Google Shape;99;p16"/>
          <p:cNvSpPr txBox="1">
            <a:spLocks noGrp="1"/>
          </p:cNvSpPr>
          <p:nvPr>
            <p:ph type="body" idx="1"/>
          </p:nvPr>
        </p:nvSpPr>
        <p:spPr>
          <a:xfrm>
            <a:off x="630791" y="1695450"/>
            <a:ext cx="602370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0" name="Google Shape;100;p16"/>
          <p:cNvSpPr>
            <a:spLocks noGrp="1"/>
          </p:cNvSpPr>
          <p:nvPr>
            <p:ph type="pic" idx="2"/>
          </p:nvPr>
        </p:nvSpPr>
        <p:spPr>
          <a:xfrm>
            <a:off x="782320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1" name="Google Shape;101;p16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7752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02" name="Google Shape;102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04" name="Google Shape;104;p1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5" name="Google Shape;105;p1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84096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94238C-111A-41C8-8AA9-BCA5DC3A59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76DEA94-92EF-4D0E-B924-7C095971AE22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-US" sz="1300" smtClean="0">
                <a:solidFill>
                  <a:schemeClr val="dk2"/>
                </a:solidFill>
              </a:rPr>
              <a:t>‹#›</a:t>
            </a:fld>
            <a:endParaRPr lang="en-US" sz="1300">
              <a:solidFill>
                <a:schemeClr val="dk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727465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5">
  <p:cSld name="Statement and Image Option5">
    <p:bg>
      <p:bgPr>
        <a:solidFill>
          <a:srgbClr val="FFFFFF"/>
        </a:solid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7"/>
          <p:cNvSpPr txBox="1">
            <a:spLocks noGrp="1"/>
          </p:cNvSpPr>
          <p:nvPr>
            <p:ph type="title"/>
          </p:nvPr>
        </p:nvSpPr>
        <p:spPr>
          <a:xfrm>
            <a:off x="4931832" y="418050"/>
            <a:ext cx="662059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08" name="Google Shape;108;p17"/>
          <p:cNvSpPr txBox="1">
            <a:spLocks noGrp="1"/>
          </p:cNvSpPr>
          <p:nvPr>
            <p:ph type="body" idx="1"/>
          </p:nvPr>
        </p:nvSpPr>
        <p:spPr>
          <a:xfrm>
            <a:off x="4931834" y="1695450"/>
            <a:ext cx="663628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9" name="Google Shape;109;p17"/>
          <p:cNvSpPr>
            <a:spLocks noGrp="1"/>
          </p:cNvSpPr>
          <p:nvPr>
            <p:ph type="pic" idx="2"/>
          </p:nvPr>
        </p:nvSpPr>
        <p:spPr>
          <a:xfrm>
            <a:off x="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0" name="Google Shape;110;p1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11" name="Google Shape;111;p17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2" name="Google Shape;112;p1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2814574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6">
  <p:cSld name="Statement and Image Option6">
    <p:bg>
      <p:bgPr>
        <a:solidFill>
          <a:srgbClr val="FFFFFF"/>
        </a:solidFill>
        <a:effectLst/>
      </p:bgPr>
    </p:bg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8"/>
          <p:cNvSpPr txBox="1">
            <a:spLocks noGrp="1"/>
          </p:cNvSpPr>
          <p:nvPr>
            <p:ph type="title"/>
          </p:nvPr>
        </p:nvSpPr>
        <p:spPr>
          <a:xfrm>
            <a:off x="623888" y="418051"/>
            <a:ext cx="10942105" cy="848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5" name="Google Shape;115;p18"/>
          <p:cNvSpPr txBox="1">
            <a:spLocks noGrp="1"/>
          </p:cNvSpPr>
          <p:nvPr>
            <p:ph type="body" idx="1"/>
          </p:nvPr>
        </p:nvSpPr>
        <p:spPr>
          <a:xfrm>
            <a:off x="623888" y="1433513"/>
            <a:ext cx="6833129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6" name="Google Shape;116;p18"/>
          <p:cNvSpPr>
            <a:spLocks noGrp="1"/>
          </p:cNvSpPr>
          <p:nvPr>
            <p:ph type="pic" idx="2"/>
          </p:nvPr>
        </p:nvSpPr>
        <p:spPr>
          <a:xfrm>
            <a:off x="8136130" y="1433513"/>
            <a:ext cx="3416300" cy="452437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17" name="Google Shape;117;p18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8" name="Google Shape;118;p18"/>
          <p:cNvSpPr txBox="1">
            <a:spLocks noGrp="1"/>
          </p:cNvSpPr>
          <p:nvPr>
            <p:ph type="body" idx="3"/>
          </p:nvPr>
        </p:nvSpPr>
        <p:spPr>
          <a:xfrm>
            <a:off x="7023100" y="6172202"/>
            <a:ext cx="4529329" cy="202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19" name="Google Shape;119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1993" y="6374687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1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1" name="Google Shape;121;p18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2" name="Google Shape;122;p1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9632118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1">
  <p:cSld name="Statement Option 1">
    <p:bg>
      <p:bgPr>
        <a:solidFill>
          <a:schemeClr val="lt2"/>
        </a:solidFill>
        <a:effectLst/>
      </p:bgPr>
    </p:bg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Google Shape;124;p19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53100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19"/>
          <p:cNvSpPr txBox="1">
            <a:spLocks noGrp="1"/>
          </p:cNvSpPr>
          <p:nvPr>
            <p:ph type="ctrTitle"/>
          </p:nvPr>
        </p:nvSpPr>
        <p:spPr>
          <a:xfrm>
            <a:off x="2688608" y="2759846"/>
            <a:ext cx="7110485" cy="1338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126" name="Google Shape;126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1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8" name="Google Shape;128;p19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9" name="Google Shape;129;p1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1888515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4">
  <p:cSld name="Statement Option 4">
    <p:bg>
      <p:bgPr>
        <a:solidFill>
          <a:schemeClr val="accent1"/>
        </a:solidFill>
        <a:effectLst/>
      </p:bgPr>
    </p:bg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20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390192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20"/>
          <p:cNvSpPr txBox="1">
            <a:spLocks noGrp="1"/>
          </p:cNvSpPr>
          <p:nvPr>
            <p:ph type="ctrTitle"/>
          </p:nvPr>
        </p:nvSpPr>
        <p:spPr>
          <a:xfrm>
            <a:off x="2579426" y="2389032"/>
            <a:ext cx="7206019" cy="16447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1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3" name="Google Shape;133;p20"/>
          <p:cNvSpPr txBox="1">
            <a:spLocks noGrp="1"/>
          </p:cNvSpPr>
          <p:nvPr>
            <p:ph type="body" idx="1"/>
          </p:nvPr>
        </p:nvSpPr>
        <p:spPr>
          <a:xfrm>
            <a:off x="2715904" y="4179106"/>
            <a:ext cx="6933064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34" name="Google Shape;134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2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36" name="Google Shape;136;p20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7" name="Google Shape;137;p2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5860029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roduct Page">
  <p:cSld name="Product Page">
    <p:bg>
      <p:bgPr>
        <a:solidFill>
          <a:srgbClr val="FFFFFF"/>
        </a:solidFill>
        <a:effectLst/>
      </p:bgPr>
    </p:bg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1"/>
          <p:cNvSpPr txBox="1">
            <a:spLocks noGrp="1"/>
          </p:cNvSpPr>
          <p:nvPr>
            <p:ph type="title"/>
          </p:nvPr>
        </p:nvSpPr>
        <p:spPr>
          <a:xfrm>
            <a:off x="623888" y="417601"/>
            <a:ext cx="8037512" cy="525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0" name="Google Shape;140;p21"/>
          <p:cNvSpPr/>
          <p:nvPr/>
        </p:nvSpPr>
        <p:spPr>
          <a:xfrm>
            <a:off x="623888" y="1752601"/>
            <a:ext cx="6577012" cy="4467224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21"/>
          <p:cNvSpPr txBox="1">
            <a:spLocks noGrp="1"/>
          </p:cNvSpPr>
          <p:nvPr>
            <p:ph type="body" idx="1"/>
          </p:nvPr>
        </p:nvSpPr>
        <p:spPr>
          <a:xfrm>
            <a:off x="1014761" y="1943100"/>
            <a:ext cx="5716240" cy="3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5384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2" name="Google Shape;142;p21"/>
          <p:cNvSpPr/>
          <p:nvPr/>
        </p:nvSpPr>
        <p:spPr>
          <a:xfrm>
            <a:off x="7432907" y="3324225"/>
            <a:ext cx="4128828" cy="2895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21"/>
          <p:cNvSpPr>
            <a:spLocks noGrp="1"/>
          </p:cNvSpPr>
          <p:nvPr>
            <p:ph type="pic" idx="2"/>
          </p:nvPr>
        </p:nvSpPr>
        <p:spPr>
          <a:xfrm>
            <a:off x="7432906" y="1752601"/>
            <a:ext cx="4128000" cy="1571624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4" name="Google Shape;144;p21"/>
          <p:cNvSpPr txBox="1">
            <a:spLocks noGrp="1"/>
          </p:cNvSpPr>
          <p:nvPr>
            <p:ph type="body" idx="3"/>
          </p:nvPr>
        </p:nvSpPr>
        <p:spPr>
          <a:xfrm>
            <a:off x="7618626" y="3457575"/>
            <a:ext cx="3675080" cy="2390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9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8575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5" name="Google Shape;145;p21"/>
          <p:cNvSpPr txBox="1">
            <a:spLocks noGrp="1"/>
          </p:cNvSpPr>
          <p:nvPr>
            <p:ph type="body" idx="4"/>
          </p:nvPr>
        </p:nvSpPr>
        <p:spPr>
          <a:xfrm>
            <a:off x="627835" y="1076325"/>
            <a:ext cx="8033565" cy="40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6" name="Google Shape;146;p21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7" name="Google Shape;147;p2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48" name="Google Shape;148;p2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5521262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1">
  <p:cSld name="Case study Option1">
    <p:bg>
      <p:bgPr>
        <a:solidFill>
          <a:srgbClr val="FFFFFF"/>
        </a:solidFill>
        <a:effectLst/>
      </p:bgPr>
    </p:bg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2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22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22"/>
          <p:cNvSpPr txBox="1">
            <a:spLocks noGrp="1"/>
          </p:cNvSpPr>
          <p:nvPr>
            <p:ph type="title"/>
          </p:nvPr>
        </p:nvSpPr>
        <p:spPr>
          <a:xfrm>
            <a:off x="635039" y="417601"/>
            <a:ext cx="8189912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53" name="Google Shape;153;p22"/>
          <p:cNvSpPr txBox="1">
            <a:spLocks noGrp="1"/>
          </p:cNvSpPr>
          <p:nvPr>
            <p:ph type="body" idx="1"/>
          </p:nvPr>
        </p:nvSpPr>
        <p:spPr>
          <a:xfrm>
            <a:off x="4710569" y="1437716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4" name="Google Shape;154;p22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5" name="Google Shape;155;p22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6" name="Google Shape;156;p22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7" name="Google Shape;157;p22"/>
          <p:cNvSpPr>
            <a:spLocks noGrp="1"/>
          </p:cNvSpPr>
          <p:nvPr>
            <p:ph type="pic" idx="5"/>
          </p:nvPr>
        </p:nvSpPr>
        <p:spPr>
          <a:xfrm>
            <a:off x="9091960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8" name="Google Shape;158;p2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59" name="Google Shape;159;p2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2722351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2">
  <p:cSld name="Case study Option2">
    <p:bg>
      <p:bgPr>
        <a:solidFill>
          <a:srgbClr val="FFFFFF"/>
        </a:solid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3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23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23"/>
          <p:cNvSpPr txBox="1">
            <a:spLocks noGrp="1"/>
          </p:cNvSpPr>
          <p:nvPr>
            <p:ph type="title"/>
          </p:nvPr>
        </p:nvSpPr>
        <p:spPr>
          <a:xfrm>
            <a:off x="630793" y="417601"/>
            <a:ext cx="8106500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4" name="Google Shape;164;p23"/>
          <p:cNvSpPr txBox="1">
            <a:spLocks noGrp="1"/>
          </p:cNvSpPr>
          <p:nvPr>
            <p:ph type="body" idx="1"/>
          </p:nvPr>
        </p:nvSpPr>
        <p:spPr>
          <a:xfrm>
            <a:off x="4710569" y="1447241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5" name="Google Shape;165;p23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6" name="Google Shape;166;p23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7" name="Google Shape;167;p23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8" name="Google Shape;168;p23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9" name="Google Shape;169;p2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0" name="Google Shape;170;p2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348380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bg>
      <p:bgPr>
        <a:solidFill>
          <a:srgbClr val="FFFFFF"/>
        </a:solidFill>
        <a:effectLst/>
      </p:bgPr>
    </p:bg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4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3" name="Google Shape;173;p24"/>
          <p:cNvSpPr txBox="1">
            <a:spLocks noGrp="1"/>
          </p:cNvSpPr>
          <p:nvPr>
            <p:ph type="body" idx="1"/>
          </p:nvPr>
        </p:nvSpPr>
        <p:spPr>
          <a:xfrm>
            <a:off x="623889" y="1704976"/>
            <a:ext cx="8888102" cy="3171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4" name="Google Shape;174;p2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5" name="Google Shape;175;p2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3883471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ed">
  <p:cSld name="Numbered">
    <p:bg>
      <p:bgPr>
        <a:solidFill>
          <a:srgbClr val="FFFFFF"/>
        </a:solidFill>
        <a:effectLst/>
      </p:bgPr>
    </p:bg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5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115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8" name="Google Shape;178;p25"/>
          <p:cNvSpPr txBox="1">
            <a:spLocks noGrp="1"/>
          </p:cNvSpPr>
          <p:nvPr>
            <p:ph type="body" idx="1"/>
          </p:nvPr>
        </p:nvSpPr>
        <p:spPr>
          <a:xfrm>
            <a:off x="623887" y="1809750"/>
            <a:ext cx="8910405" cy="3781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22222"/>
              </a:lnSpc>
              <a:spcBef>
                <a:spcPts val="1134"/>
              </a:spcBef>
              <a:spcAft>
                <a:spcPts val="0"/>
              </a:spcAft>
              <a:buClr>
                <a:schemeClr val="dk2"/>
              </a:buClr>
              <a:buSzPts val="1800"/>
              <a:buFont typeface="Times New Roman"/>
              <a:buAutoNum type="arabicPeriod"/>
              <a:defRPr sz="18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9" name="Google Shape;179;p2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80" name="Google Shape;180;p2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9618694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fographic x3">
  <p:cSld name="Infographic x3">
    <p:bg>
      <p:bgPr>
        <a:solidFill>
          <a:srgbClr val="FFFFFF"/>
        </a:solidFill>
        <a:effectLst/>
      </p:bgPr>
    </p:bg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6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83" name="Google Shape;183;p26"/>
          <p:cNvSpPr>
            <a:spLocks noGrp="1"/>
          </p:cNvSpPr>
          <p:nvPr>
            <p:ph type="pic" idx="2"/>
          </p:nvPr>
        </p:nvSpPr>
        <p:spPr>
          <a:xfrm>
            <a:off x="1115485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4" name="Google Shape;184;p26"/>
          <p:cNvSpPr txBox="1">
            <a:spLocks noGrp="1"/>
          </p:cNvSpPr>
          <p:nvPr>
            <p:ph type="body" idx="1"/>
          </p:nvPr>
        </p:nvSpPr>
        <p:spPr>
          <a:xfrm>
            <a:off x="1107018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5" name="Google Shape;185;p26"/>
          <p:cNvSpPr txBox="1">
            <a:spLocks noGrp="1"/>
          </p:cNvSpPr>
          <p:nvPr>
            <p:ph type="body" idx="3"/>
          </p:nvPr>
        </p:nvSpPr>
        <p:spPr>
          <a:xfrm>
            <a:off x="1115485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6" name="Google Shape;186;p26"/>
          <p:cNvSpPr txBox="1">
            <a:spLocks noGrp="1"/>
          </p:cNvSpPr>
          <p:nvPr>
            <p:ph type="body" idx="4"/>
          </p:nvPr>
        </p:nvSpPr>
        <p:spPr>
          <a:xfrm>
            <a:off x="4718399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7" name="Google Shape;187;p26"/>
          <p:cNvSpPr txBox="1">
            <a:spLocks noGrp="1"/>
          </p:cNvSpPr>
          <p:nvPr>
            <p:ph type="body" idx="5"/>
          </p:nvPr>
        </p:nvSpPr>
        <p:spPr>
          <a:xfrm>
            <a:off x="8366804" y="3924927"/>
            <a:ext cx="2645833" cy="4089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34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8" name="Google Shape;188;p26"/>
          <p:cNvSpPr txBox="1">
            <a:spLocks noGrp="1"/>
          </p:cNvSpPr>
          <p:nvPr>
            <p:ph type="body" idx="6"/>
          </p:nvPr>
        </p:nvSpPr>
        <p:spPr>
          <a:xfrm>
            <a:off x="4721563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9" name="Google Shape;189;p26"/>
          <p:cNvSpPr txBox="1">
            <a:spLocks noGrp="1"/>
          </p:cNvSpPr>
          <p:nvPr>
            <p:ph type="body" idx="7"/>
          </p:nvPr>
        </p:nvSpPr>
        <p:spPr>
          <a:xfrm>
            <a:off x="8376065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15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0" name="Google Shape;190;p26"/>
          <p:cNvSpPr txBox="1">
            <a:spLocks noGrp="1"/>
          </p:cNvSpPr>
          <p:nvPr>
            <p:ph type="body" idx="8"/>
          </p:nvPr>
        </p:nvSpPr>
        <p:spPr>
          <a:xfrm>
            <a:off x="7023100" y="6172201"/>
            <a:ext cx="4529329" cy="228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1" name="Google Shape;191;p26"/>
          <p:cNvSpPr>
            <a:spLocks noGrp="1"/>
          </p:cNvSpPr>
          <p:nvPr>
            <p:ph type="pic" idx="9"/>
          </p:nvPr>
        </p:nvSpPr>
        <p:spPr>
          <a:xfrm>
            <a:off x="47168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2" name="Google Shape;192;p26"/>
          <p:cNvSpPr>
            <a:spLocks noGrp="1"/>
          </p:cNvSpPr>
          <p:nvPr>
            <p:ph type="pic" idx="13"/>
          </p:nvPr>
        </p:nvSpPr>
        <p:spPr>
          <a:xfrm>
            <a:off x="83744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93" name="Google Shape;193;p26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94" name="Google Shape;194;p2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5" name="Google Shape;195;p2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30864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3EDB11-85C2-4008-90B2-0C8F92D5D3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6267C47-E14C-4BC4-9D46-2D354EFD3D99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-US" sz="1300" smtClean="0">
                <a:solidFill>
                  <a:schemeClr val="dk2"/>
                </a:solidFill>
              </a:rPr>
              <a:t>‹#›</a:t>
            </a:fld>
            <a:endParaRPr lang="en-US" sz="1300">
              <a:solidFill>
                <a:schemeClr val="dk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481310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bg>
      <p:bgPr>
        <a:solidFill>
          <a:srgbClr val="FFFFFF"/>
        </a:solidFill>
        <a:effectLst/>
      </p:bgPr>
    </p:bg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7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98" name="Google Shape;198;p2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9" name="Google Shape;199;p2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6525968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x3">
  <p:cSld name="Sample Boxed Text x3">
    <p:bg>
      <p:bgPr>
        <a:solidFill>
          <a:srgbClr val="FFFFFF"/>
        </a:solidFill>
        <a:effectLst/>
      </p:bgPr>
    </p:bg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8"/>
          <p:cNvSpPr/>
          <p:nvPr/>
        </p:nvSpPr>
        <p:spPr>
          <a:xfrm>
            <a:off x="629604" y="2669156"/>
            <a:ext cx="3470400" cy="468000"/>
          </a:xfrm>
          <a:prstGeom prst="rect">
            <a:avLst/>
          </a:prstGeom>
          <a:solidFill>
            <a:srgbClr val="03873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28"/>
          <p:cNvSpPr/>
          <p:nvPr/>
        </p:nvSpPr>
        <p:spPr>
          <a:xfrm>
            <a:off x="629604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28"/>
          <p:cNvSpPr txBox="1">
            <a:spLocks noGrp="1"/>
          </p:cNvSpPr>
          <p:nvPr>
            <p:ph type="title"/>
          </p:nvPr>
        </p:nvSpPr>
        <p:spPr>
          <a:xfrm>
            <a:off x="629605" y="417601"/>
            <a:ext cx="10938728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04" name="Google Shape;204;p28"/>
          <p:cNvSpPr txBox="1">
            <a:spLocks noGrp="1"/>
          </p:cNvSpPr>
          <p:nvPr>
            <p:ph type="body" idx="1"/>
          </p:nvPr>
        </p:nvSpPr>
        <p:spPr>
          <a:xfrm>
            <a:off x="876950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5" name="Google Shape;205;p28"/>
          <p:cNvSpPr txBox="1">
            <a:spLocks noGrp="1"/>
          </p:cNvSpPr>
          <p:nvPr>
            <p:ph type="body" idx="2"/>
          </p:nvPr>
        </p:nvSpPr>
        <p:spPr>
          <a:xfrm>
            <a:off x="894018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6" name="Google Shape;206;p28"/>
          <p:cNvSpPr/>
          <p:nvPr/>
        </p:nvSpPr>
        <p:spPr>
          <a:xfrm>
            <a:off x="4387649" y="2669156"/>
            <a:ext cx="3470400" cy="46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28"/>
          <p:cNvSpPr/>
          <p:nvPr/>
        </p:nvSpPr>
        <p:spPr>
          <a:xfrm>
            <a:off x="4387649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28"/>
          <p:cNvSpPr txBox="1">
            <a:spLocks noGrp="1"/>
          </p:cNvSpPr>
          <p:nvPr>
            <p:ph type="body" idx="3"/>
          </p:nvPr>
        </p:nvSpPr>
        <p:spPr>
          <a:xfrm>
            <a:off x="4634995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9" name="Google Shape;209;p28"/>
          <p:cNvSpPr txBox="1">
            <a:spLocks noGrp="1"/>
          </p:cNvSpPr>
          <p:nvPr>
            <p:ph type="body" idx="4"/>
          </p:nvPr>
        </p:nvSpPr>
        <p:spPr>
          <a:xfrm>
            <a:off x="4652063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0" name="Google Shape;210;p28"/>
          <p:cNvSpPr/>
          <p:nvPr/>
        </p:nvSpPr>
        <p:spPr>
          <a:xfrm>
            <a:off x="8097933" y="2669156"/>
            <a:ext cx="3470400" cy="46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28"/>
          <p:cNvSpPr/>
          <p:nvPr/>
        </p:nvSpPr>
        <p:spPr>
          <a:xfrm>
            <a:off x="8097933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28"/>
          <p:cNvSpPr txBox="1">
            <a:spLocks noGrp="1"/>
          </p:cNvSpPr>
          <p:nvPr>
            <p:ph type="body" idx="5"/>
          </p:nvPr>
        </p:nvSpPr>
        <p:spPr>
          <a:xfrm>
            <a:off x="8345279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3" name="Google Shape;213;p28"/>
          <p:cNvSpPr txBox="1">
            <a:spLocks noGrp="1"/>
          </p:cNvSpPr>
          <p:nvPr>
            <p:ph type="body" idx="6"/>
          </p:nvPr>
        </p:nvSpPr>
        <p:spPr>
          <a:xfrm>
            <a:off x="8362347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4" name="Google Shape;214;p28"/>
          <p:cNvSpPr txBox="1">
            <a:spLocks noGrp="1"/>
          </p:cNvSpPr>
          <p:nvPr>
            <p:ph type="body" idx="7"/>
          </p:nvPr>
        </p:nvSpPr>
        <p:spPr>
          <a:xfrm>
            <a:off x="635039" y="1685925"/>
            <a:ext cx="109330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5" name="Google Shape;215;p2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16" name="Google Shape;216;p2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454381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with Image x3">
  <p:cSld name="Sample Boxed Text with Image x3">
    <p:bg>
      <p:bgPr>
        <a:solidFill>
          <a:srgbClr val="FFFFFF"/>
        </a:solidFill>
        <a:effectLst/>
      </p:bgPr>
    </p:bg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9"/>
          <p:cNvSpPr/>
          <p:nvPr/>
        </p:nvSpPr>
        <p:spPr>
          <a:xfrm>
            <a:off x="4376412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p29"/>
          <p:cNvSpPr/>
          <p:nvPr/>
        </p:nvSpPr>
        <p:spPr>
          <a:xfrm>
            <a:off x="8112069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29"/>
          <p:cNvSpPr/>
          <p:nvPr/>
        </p:nvSpPr>
        <p:spPr>
          <a:xfrm>
            <a:off x="640755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29"/>
          <p:cNvSpPr txBox="1">
            <a:spLocks noGrp="1"/>
          </p:cNvSpPr>
          <p:nvPr>
            <p:ph type="title"/>
          </p:nvPr>
        </p:nvSpPr>
        <p:spPr>
          <a:xfrm>
            <a:off x="624468" y="417601"/>
            <a:ext cx="10934001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22" name="Google Shape;222;p29"/>
          <p:cNvSpPr txBox="1">
            <a:spLocks noGrp="1"/>
          </p:cNvSpPr>
          <p:nvPr>
            <p:ph type="body" idx="1"/>
          </p:nvPr>
        </p:nvSpPr>
        <p:spPr>
          <a:xfrm>
            <a:off x="823643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3" name="Google Shape;223;p29"/>
          <p:cNvSpPr txBox="1">
            <a:spLocks noGrp="1"/>
          </p:cNvSpPr>
          <p:nvPr>
            <p:ph type="body" idx="2"/>
          </p:nvPr>
        </p:nvSpPr>
        <p:spPr>
          <a:xfrm>
            <a:off x="635040" y="1685925"/>
            <a:ext cx="10923430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4" name="Google Shape;224;p29"/>
          <p:cNvSpPr>
            <a:spLocks noGrp="1"/>
          </p:cNvSpPr>
          <p:nvPr>
            <p:ph type="pic" idx="3"/>
          </p:nvPr>
        </p:nvSpPr>
        <p:spPr>
          <a:xfrm>
            <a:off x="640755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5" name="Google Shape;225;p29"/>
          <p:cNvSpPr txBox="1">
            <a:spLocks noGrp="1"/>
          </p:cNvSpPr>
          <p:nvPr>
            <p:ph type="body" idx="4"/>
          </p:nvPr>
        </p:nvSpPr>
        <p:spPr>
          <a:xfrm>
            <a:off x="4559300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6" name="Google Shape;226;p29"/>
          <p:cNvSpPr>
            <a:spLocks noGrp="1"/>
          </p:cNvSpPr>
          <p:nvPr>
            <p:ph type="pic" idx="5"/>
          </p:nvPr>
        </p:nvSpPr>
        <p:spPr>
          <a:xfrm>
            <a:off x="4376412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7" name="Google Shape;227;p29"/>
          <p:cNvSpPr txBox="1">
            <a:spLocks noGrp="1"/>
          </p:cNvSpPr>
          <p:nvPr>
            <p:ph type="body" idx="6"/>
          </p:nvPr>
        </p:nvSpPr>
        <p:spPr>
          <a:xfrm>
            <a:off x="8294957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8" name="Google Shape;228;p29"/>
          <p:cNvSpPr>
            <a:spLocks noGrp="1"/>
          </p:cNvSpPr>
          <p:nvPr>
            <p:ph type="pic" idx="7"/>
          </p:nvPr>
        </p:nvSpPr>
        <p:spPr>
          <a:xfrm>
            <a:off x="8112069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9" name="Google Shape;229;p2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0" name="Google Shape;230;p2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1" name="Google Shape;231;p29"/>
          <p:cNvSpPr txBox="1">
            <a:spLocks noGrp="1"/>
          </p:cNvSpPr>
          <p:nvPr>
            <p:ph type="body" idx="8"/>
          </p:nvPr>
        </p:nvSpPr>
        <p:spPr>
          <a:xfrm>
            <a:off x="823643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2" name="Google Shape;232;p29"/>
          <p:cNvSpPr txBox="1">
            <a:spLocks noGrp="1"/>
          </p:cNvSpPr>
          <p:nvPr>
            <p:ph type="body" idx="9"/>
          </p:nvPr>
        </p:nvSpPr>
        <p:spPr>
          <a:xfrm>
            <a:off x="4559300" y="255541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73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3" name="Google Shape;233;p29"/>
          <p:cNvSpPr txBox="1">
            <a:spLocks noGrp="1"/>
          </p:cNvSpPr>
          <p:nvPr>
            <p:ph type="body" idx="13"/>
          </p:nvPr>
        </p:nvSpPr>
        <p:spPr>
          <a:xfrm>
            <a:off x="8282109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0310150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ubheading">
  <p:cSld name="Title and Subheading">
    <p:bg>
      <p:bgPr>
        <a:solidFill>
          <a:srgbClr val="FFFFFF"/>
        </a:solidFill>
        <a:effectLst/>
      </p:bgPr>
    </p:bg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0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36" name="Google Shape;236;p30"/>
          <p:cNvSpPr txBox="1">
            <a:spLocks noGrp="1"/>
          </p:cNvSpPr>
          <p:nvPr>
            <p:ph type="body" idx="1"/>
          </p:nvPr>
        </p:nvSpPr>
        <p:spPr>
          <a:xfrm>
            <a:off x="623889" y="1685925"/>
            <a:ext cx="63567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7" name="Google Shape;237;p3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8" name="Google Shape;238;p3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8218694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bg>
      <p:bgPr>
        <a:solidFill>
          <a:srgbClr val="FFFFFF"/>
        </a:solidFill>
        <a:effectLst/>
      </p:bgPr>
    </p:bg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3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41" name="Google Shape;241;p3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0227286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More to Learn">
  <p:cSld name="More to Learn">
    <p:bg>
      <p:bgPr>
        <a:solidFill>
          <a:schemeClr val="lt2"/>
        </a:solidFill>
        <a:effectLst/>
      </p:bgPr>
    </p:bg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" name="Google Shape;243;p32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41349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32"/>
          <p:cNvSpPr txBox="1">
            <a:spLocks noGrp="1"/>
          </p:cNvSpPr>
          <p:nvPr>
            <p:ph type="ctrTitle"/>
          </p:nvPr>
        </p:nvSpPr>
        <p:spPr>
          <a:xfrm>
            <a:off x="3111499" y="2728867"/>
            <a:ext cx="6208900" cy="985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5" name="Google Shape;245;p32"/>
          <p:cNvSpPr txBox="1">
            <a:spLocks noGrp="1"/>
          </p:cNvSpPr>
          <p:nvPr>
            <p:ph type="body" idx="1"/>
          </p:nvPr>
        </p:nvSpPr>
        <p:spPr>
          <a:xfrm>
            <a:off x="3124200" y="3829050"/>
            <a:ext cx="6324600" cy="638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0220599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1" type="blank">
  <p:cSld name="Final Slide Option1">
    <p:bg>
      <p:bgPr>
        <a:solidFill>
          <a:schemeClr val="lt2"/>
        </a:solidFill>
        <a:effectLst/>
      </p:bgPr>
    </p:bg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Google Shape;247;p3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1135952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2">
  <p:cSld name="Final Slide Option2">
    <p:bg>
      <p:bgPr>
        <a:solidFill>
          <a:schemeClr val="lt1"/>
        </a:solidFill>
        <a:effectLst/>
      </p:bgPr>
    </p:bg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" name="Google Shape;249;p3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6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076386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3">
  <p:cSld name="Final Slide Option3">
    <p:bg>
      <p:bgPr>
        <a:solidFill>
          <a:srgbClr val="595959"/>
        </a:solidFill>
        <a:effectLst/>
      </p:bgPr>
    </p:bg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Google Shape;251;p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2406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>
              <a:spcBef>
                <a:spcPts val="0"/>
              </a:spcBef>
              <a:buSzPct val="100000"/>
              <a:defRPr sz="3200"/>
            </a:lvl1pPr>
            <a:lvl2pPr lvl="1">
              <a:spcBef>
                <a:spcPts val="0"/>
              </a:spcBef>
              <a:buSzPct val="100000"/>
              <a:defRPr sz="3200"/>
            </a:lvl2pPr>
            <a:lvl3pPr lvl="2">
              <a:spcBef>
                <a:spcPts val="0"/>
              </a:spcBef>
              <a:buSzPct val="100000"/>
              <a:defRPr sz="3200"/>
            </a:lvl3pPr>
            <a:lvl4pPr lvl="3">
              <a:spcBef>
                <a:spcPts val="0"/>
              </a:spcBef>
              <a:buSzPct val="100000"/>
              <a:defRPr sz="3200"/>
            </a:lvl4pPr>
            <a:lvl5pPr lvl="4">
              <a:spcBef>
                <a:spcPts val="0"/>
              </a:spcBef>
              <a:buSzPct val="100000"/>
              <a:defRPr sz="3200"/>
            </a:lvl5pPr>
            <a:lvl6pPr lvl="5">
              <a:spcBef>
                <a:spcPts val="0"/>
              </a:spcBef>
              <a:buSzPct val="100000"/>
              <a:defRPr sz="3200"/>
            </a:lvl6pPr>
            <a:lvl7pPr lvl="6">
              <a:spcBef>
                <a:spcPts val="0"/>
              </a:spcBef>
              <a:buSzPct val="100000"/>
              <a:defRPr sz="3200"/>
            </a:lvl7pPr>
            <a:lvl8pPr lvl="7">
              <a:spcBef>
                <a:spcPts val="0"/>
              </a:spcBef>
              <a:buSzPct val="100000"/>
              <a:defRPr sz="3200"/>
            </a:lvl8pPr>
            <a:lvl9pPr lvl="8">
              <a:spcBef>
                <a:spcPts val="0"/>
              </a:spcBef>
              <a:buSzPct val="100000"/>
              <a:defRPr sz="32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6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653666" y="600200"/>
            <a:ext cx="8490300" cy="5454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buSzPct val="100000"/>
              <a:defRPr sz="6400"/>
            </a:lvl1pPr>
            <a:lvl2pPr lvl="1">
              <a:spcBef>
                <a:spcPts val="0"/>
              </a:spcBef>
              <a:buSzPct val="100000"/>
              <a:defRPr sz="6400"/>
            </a:lvl2pPr>
            <a:lvl3pPr lvl="2">
              <a:spcBef>
                <a:spcPts val="0"/>
              </a:spcBef>
              <a:buSzPct val="100000"/>
              <a:defRPr sz="6400"/>
            </a:lvl3pPr>
            <a:lvl4pPr lvl="3">
              <a:spcBef>
                <a:spcPts val="0"/>
              </a:spcBef>
              <a:buSzPct val="100000"/>
              <a:defRPr sz="6400"/>
            </a:lvl4pPr>
            <a:lvl5pPr lvl="4">
              <a:spcBef>
                <a:spcPts val="0"/>
              </a:spcBef>
              <a:buSzPct val="100000"/>
              <a:defRPr sz="6400"/>
            </a:lvl5pPr>
            <a:lvl6pPr lvl="5">
              <a:spcBef>
                <a:spcPts val="0"/>
              </a:spcBef>
              <a:buSzPct val="100000"/>
              <a:defRPr sz="6400"/>
            </a:lvl6pPr>
            <a:lvl7pPr lvl="6">
              <a:spcBef>
                <a:spcPts val="0"/>
              </a:spcBef>
              <a:buSzPct val="100000"/>
              <a:defRPr sz="6400"/>
            </a:lvl7pPr>
            <a:lvl8pPr lvl="7">
              <a:spcBef>
                <a:spcPts val="0"/>
              </a:spcBef>
              <a:buSzPct val="100000"/>
              <a:defRPr sz="6400"/>
            </a:lvl8pPr>
            <a:lvl9pPr lvl="8">
              <a:spcBef>
                <a:spcPts val="0"/>
              </a:spcBef>
              <a:buSzPct val="100000"/>
              <a:defRPr sz="64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18" Type="http://schemas.openxmlformats.org/officeDocument/2006/relationships/slideLayout" Target="../slideLayouts/slideLayout32.xml"/><Relationship Id="rId26" Type="http://schemas.openxmlformats.org/officeDocument/2006/relationships/slideLayout" Target="../slideLayouts/slideLayout40.xml"/><Relationship Id="rId3" Type="http://schemas.openxmlformats.org/officeDocument/2006/relationships/slideLayout" Target="../slideLayouts/slideLayout17.xml"/><Relationship Id="rId21" Type="http://schemas.openxmlformats.org/officeDocument/2006/relationships/slideLayout" Target="../slideLayouts/slideLayout35.xml"/><Relationship Id="rId34" Type="http://schemas.openxmlformats.org/officeDocument/2006/relationships/slideLayout" Target="../slideLayouts/slideLayout48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17" Type="http://schemas.openxmlformats.org/officeDocument/2006/relationships/slideLayout" Target="../slideLayouts/slideLayout31.xml"/><Relationship Id="rId25" Type="http://schemas.openxmlformats.org/officeDocument/2006/relationships/slideLayout" Target="../slideLayouts/slideLayout39.xml"/><Relationship Id="rId33" Type="http://schemas.openxmlformats.org/officeDocument/2006/relationships/slideLayout" Target="../slideLayouts/slideLayout47.xml"/><Relationship Id="rId2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30.xml"/><Relationship Id="rId20" Type="http://schemas.openxmlformats.org/officeDocument/2006/relationships/slideLayout" Target="../slideLayouts/slideLayout34.xml"/><Relationship Id="rId29" Type="http://schemas.openxmlformats.org/officeDocument/2006/relationships/slideLayout" Target="../slideLayouts/slideLayout43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38.xml"/><Relationship Id="rId32" Type="http://schemas.openxmlformats.org/officeDocument/2006/relationships/slideLayout" Target="../slideLayouts/slideLayout46.xml"/><Relationship Id="rId5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29.xml"/><Relationship Id="rId23" Type="http://schemas.openxmlformats.org/officeDocument/2006/relationships/slideLayout" Target="../slideLayouts/slideLayout37.xml"/><Relationship Id="rId28" Type="http://schemas.openxmlformats.org/officeDocument/2006/relationships/slideLayout" Target="../slideLayouts/slideLayout42.xml"/><Relationship Id="rId36" Type="http://schemas.openxmlformats.org/officeDocument/2006/relationships/image" Target="../media/image1.png"/><Relationship Id="rId10" Type="http://schemas.openxmlformats.org/officeDocument/2006/relationships/slideLayout" Target="../slideLayouts/slideLayout24.xml"/><Relationship Id="rId19" Type="http://schemas.openxmlformats.org/officeDocument/2006/relationships/slideLayout" Target="../slideLayouts/slideLayout33.xml"/><Relationship Id="rId31" Type="http://schemas.openxmlformats.org/officeDocument/2006/relationships/slideLayout" Target="../slideLayouts/slideLayout45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Relationship Id="rId22" Type="http://schemas.openxmlformats.org/officeDocument/2006/relationships/slideLayout" Target="../slideLayouts/slideLayout36.xml"/><Relationship Id="rId27" Type="http://schemas.openxmlformats.org/officeDocument/2006/relationships/slideLayout" Target="../slideLayouts/slideLayout41.xml"/><Relationship Id="rId30" Type="http://schemas.openxmlformats.org/officeDocument/2006/relationships/slideLayout" Target="../slideLayouts/slideLayout44.xml"/><Relationship Id="rId35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-US" sz="1300">
                <a:solidFill>
                  <a:schemeClr val="dk2"/>
                </a:solidFill>
              </a:rPr>
              <a:t>‹#›</a:t>
            </a:fld>
            <a:endParaRPr lang="en-US" sz="130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97" r:id="rId2"/>
    <p:sldLayoutId id="2147483698" r:id="rId3"/>
    <p:sldLayoutId id="214748369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</p:sldLayoutIdLst>
  <p:hf sldNum="0"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906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body" idx="1"/>
          </p:nvPr>
        </p:nvSpPr>
        <p:spPr>
          <a:xfrm>
            <a:off x="623888" y="1704975"/>
            <a:ext cx="10944225" cy="42851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9" name="Google Shape;9;p1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1" name="Google Shape;11;p1"/>
          <p:cNvPicPr preferRelativeResize="0"/>
          <p:nvPr/>
        </p:nvPicPr>
        <p:blipFill rotWithShape="1">
          <a:blip r:embed="rId36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92711195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  <p:sldLayoutId id="2147483678" r:id="rId16"/>
    <p:sldLayoutId id="2147483679" r:id="rId17"/>
    <p:sldLayoutId id="2147483680" r:id="rId18"/>
    <p:sldLayoutId id="2147483681" r:id="rId19"/>
    <p:sldLayoutId id="2147483682" r:id="rId20"/>
    <p:sldLayoutId id="2147483683" r:id="rId21"/>
    <p:sldLayoutId id="2147483684" r:id="rId22"/>
    <p:sldLayoutId id="2147483685" r:id="rId23"/>
    <p:sldLayoutId id="2147483686" r:id="rId24"/>
    <p:sldLayoutId id="2147483687" r:id="rId25"/>
    <p:sldLayoutId id="2147483688" r:id="rId26"/>
    <p:sldLayoutId id="2147483689" r:id="rId27"/>
    <p:sldLayoutId id="2147483690" r:id="rId28"/>
    <p:sldLayoutId id="2147483691" r:id="rId29"/>
    <p:sldLayoutId id="2147483692" r:id="rId30"/>
    <p:sldLayoutId id="2147483693" r:id="rId31"/>
    <p:sldLayoutId id="2147483694" r:id="rId32"/>
    <p:sldLayoutId id="2147483695" r:id="rId33"/>
    <p:sldLayoutId id="2147483696" r:id="rId3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6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6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72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Times New Roman"/>
              <a:buNone/>
            </a:pPr>
            <a:r>
              <a:rPr lang="pl-PL" sz="3800" b="1" i="0" u="none" strike="noStrike" cap="none" dirty="0" err="1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Grammar</a:t>
            </a:r>
            <a:br>
              <a:rPr lang="pl-PL" dirty="0"/>
            </a:br>
            <a:r>
              <a:rPr lang="pl-PL" dirty="0"/>
              <a:t>A1</a:t>
            </a:r>
            <a:br>
              <a:rPr lang="pl-PL" dirty="0"/>
            </a:br>
            <a:r>
              <a:rPr lang="pl-PL" i="1" dirty="0" err="1"/>
              <a:t>there</a:t>
            </a:r>
            <a:r>
              <a:rPr lang="pl-PL" i="1" dirty="0"/>
              <a:t> </a:t>
            </a:r>
            <a:r>
              <a:rPr lang="pl-PL" i="1" dirty="0" err="1"/>
              <a:t>is</a:t>
            </a:r>
            <a:r>
              <a:rPr lang="pl-PL" i="1" dirty="0"/>
              <a:t> / </a:t>
            </a:r>
            <a:r>
              <a:rPr lang="pl-PL" i="1" dirty="0" err="1"/>
              <a:t>there</a:t>
            </a:r>
            <a:r>
              <a:rPr lang="pl-PL" i="1" dirty="0"/>
              <a:t> </a:t>
            </a:r>
            <a:r>
              <a:rPr lang="pl-PL" i="1" dirty="0" err="1"/>
              <a:t>are</a:t>
            </a:r>
            <a:br>
              <a:rPr lang="pl-PL" i="1" dirty="0"/>
            </a:br>
            <a:endParaRPr sz="3800" b="1" i="0" u="none" strike="noStrike" cap="none" dirty="0">
              <a:solidFill>
                <a:schemeClr val="lt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16" name="Google Shape;516;p72"/>
          <p:cNvSpPr txBox="1">
            <a:spLocks noGrp="1"/>
          </p:cNvSpPr>
          <p:nvPr>
            <p:ph type="subTitle" idx="1"/>
          </p:nvPr>
        </p:nvSpPr>
        <p:spPr>
          <a:xfrm>
            <a:off x="628654" y="4534278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sz="1800" b="0" i="0" u="none" strike="noStrike" cap="none" dirty="0" err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Recommended</a:t>
            </a:r>
            <a:r>
              <a:rPr lang="pl-PL" sz="18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 for:</a:t>
            </a:r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b="1" dirty="0"/>
              <a:t>Gold </a:t>
            </a:r>
            <a:r>
              <a:rPr lang="pl-PL" b="1" dirty="0" err="1"/>
              <a:t>Experience</a:t>
            </a:r>
            <a:endParaRPr lang="pl-PL" b="1" dirty="0"/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b="1" dirty="0"/>
              <a:t>Focus</a:t>
            </a:r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b="1" dirty="0"/>
              <a:t>High </a:t>
            </a:r>
            <a:r>
              <a:rPr lang="pl-PL" b="1" dirty="0" err="1"/>
              <a:t>Note</a:t>
            </a:r>
            <a:endParaRPr b="1" dirty="0"/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endParaRPr sz="1800" b="0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7" name="Google Shape;517;p72"/>
          <p:cNvSpPr txBox="1">
            <a:spLocks noGrp="1"/>
          </p:cNvSpPr>
          <p:nvPr>
            <p:ph type="body" idx="2"/>
          </p:nvPr>
        </p:nvSpPr>
        <p:spPr>
          <a:xfrm>
            <a:off x="626150" y="6371879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sz="18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2019</a:t>
            </a:r>
            <a:endParaRPr sz="1800" b="0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9" name="Google Shape;519;p7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GB" sz="800" b="1" i="0" u="none" strike="noStrike" kern="0" cap="none" spc="0" normalizeH="0" baseline="0" noProof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</a:t>
            </a:fld>
            <a:endParaRPr kumimoji="0" sz="800" b="1" i="0" u="none" strike="noStrike" kern="0" cap="none" spc="0" normalizeH="0" baseline="0" noProof="0">
              <a:ln>
                <a:noFill/>
              </a:ln>
              <a:solidFill>
                <a:srgbClr val="003057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22" name="Google Shape;522;p72"/>
          <p:cNvCxnSpPr/>
          <p:nvPr/>
        </p:nvCxnSpPr>
        <p:spPr>
          <a:xfrm>
            <a:off x="11339674" y="6520813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8C61F1FC-170E-49C8-A65C-9763D1CAD3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257" y="170583"/>
            <a:ext cx="1629740" cy="1287157"/>
          </a:xfrm>
          <a:prstGeom prst="rect">
            <a:avLst/>
          </a:prstGeom>
        </p:spPr>
      </p:pic>
    </p:spTree>
  </p:cSld>
  <p:clrMapOvr>
    <a:masterClrMapping/>
  </p:clrMapOvr>
  <p:transition spd="med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 idx="4294967295"/>
          </p:nvPr>
        </p:nvSpPr>
        <p:spPr>
          <a:xfrm>
            <a:off x="684838" y="766348"/>
            <a:ext cx="10058399" cy="160934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There is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or </a:t>
            </a:r>
            <a:r>
              <a:rPr lang="en-US" sz="44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There are</a:t>
            </a:r>
          </a:p>
        </p:txBody>
      </p:sp>
      <p:sp>
        <p:nvSpPr>
          <p:cNvPr id="75" name="Shape 75"/>
          <p:cNvSpPr txBox="1">
            <a:spLocks noGrp="1"/>
          </p:cNvSpPr>
          <p:nvPr>
            <p:ph type="body" idx="4294967295"/>
          </p:nvPr>
        </p:nvSpPr>
        <p:spPr>
          <a:xfrm>
            <a:off x="848611" y="2229177"/>
            <a:ext cx="10058400" cy="2270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ct val="25000"/>
              <a:buFont typeface="Noto Sans Symbols"/>
              <a:buNone/>
            </a:pPr>
            <a:r>
              <a:rPr lang="en-US" sz="20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Let’s look at: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we use </a:t>
            </a:r>
            <a:r>
              <a:rPr lang="en-US" sz="20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There is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and </a:t>
            </a:r>
            <a:r>
              <a:rPr lang="en-US" sz="20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There are.</a:t>
            </a:r>
            <a:endParaRPr lang="en-US" sz="20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we make sentences using </a:t>
            </a:r>
            <a:r>
              <a:rPr lang="en-US" sz="2000" i="1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There is</a:t>
            </a:r>
            <a:r>
              <a:rPr lang="en-US" sz="200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and </a:t>
            </a:r>
            <a:r>
              <a:rPr lang="en-US" sz="2000" i="1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There are.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we pronounce </a:t>
            </a:r>
            <a:r>
              <a:rPr lang="en-US" sz="20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There is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and </a:t>
            </a:r>
            <a:r>
              <a:rPr lang="en-US" sz="20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There are.</a:t>
            </a:r>
            <a:endParaRPr lang="en-US" sz="20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" name="Pentagon 2"/>
          <p:cNvSpPr/>
          <p:nvPr/>
        </p:nvSpPr>
        <p:spPr>
          <a:xfrm>
            <a:off x="8903368" y="5226518"/>
            <a:ext cx="2791327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When do we use it?</a:t>
            </a:r>
          </a:p>
        </p:txBody>
      </p:sp>
      <p:sp>
        <p:nvSpPr>
          <p:cNvPr id="6" name="Footer Placeholder 1"/>
          <p:cNvSpPr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</p:spPr>
        <p:txBody>
          <a:bodyPr/>
          <a:lstStyle/>
          <a:p>
            <a:pPr lvl="0"/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Copyright © 201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9</a:t>
            </a:r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 by Pearson Education      Gold Experience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 | Focus | High </a:t>
            </a:r>
            <a:r>
              <a:rPr lang="pl-PL" dirty="0" err="1">
                <a:latin typeface="Open Sans"/>
                <a:ea typeface="Open Sans"/>
                <a:cs typeface="Open Sans"/>
                <a:sym typeface="Open Sans"/>
              </a:rPr>
              <a:t>Note</a:t>
            </a:r>
            <a:endParaRPr lang="en-US" dirty="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uiExpand="1" build="p"/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06629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There is/There are</a:t>
            </a:r>
            <a:endParaRPr lang="en-US" sz="4400" i="1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2222" y="4612286"/>
            <a:ext cx="1239894" cy="1239894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072" y="1198157"/>
            <a:ext cx="1239894" cy="1239894"/>
          </a:xfrm>
          <a:prstGeom prst="rect">
            <a:avLst/>
          </a:prstGeom>
        </p:spPr>
      </p:pic>
      <p:sp>
        <p:nvSpPr>
          <p:cNvPr id="19" name="Rounded Rectangular Callout 18"/>
          <p:cNvSpPr/>
          <p:nvPr/>
        </p:nvSpPr>
        <p:spPr>
          <a:xfrm>
            <a:off x="1871469" y="1045186"/>
            <a:ext cx="3014430" cy="1442297"/>
          </a:xfrm>
          <a:prstGeom prst="wedgeRoundRectCallout">
            <a:avLst>
              <a:gd name="adj1" fmla="val -56316"/>
              <a:gd name="adj2" fmla="val 23819"/>
              <a:gd name="adj3" fmla="val 16667"/>
            </a:avLst>
          </a:prstGeom>
          <a:solidFill>
            <a:srgbClr val="FCC1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8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Are there any big windows in your new bedroom? Is there a comfortable bed?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264" y="943204"/>
            <a:ext cx="1239894" cy="1239894"/>
          </a:xfrm>
          <a:prstGeom prst="rect">
            <a:avLst/>
          </a:prstGeom>
        </p:spPr>
      </p:pic>
      <p:sp>
        <p:nvSpPr>
          <p:cNvPr id="24" name="Rounded Rectangular Callout 23"/>
          <p:cNvSpPr/>
          <p:nvPr/>
        </p:nvSpPr>
        <p:spPr>
          <a:xfrm>
            <a:off x="5196402" y="943204"/>
            <a:ext cx="4261497" cy="1950121"/>
          </a:xfrm>
          <a:prstGeom prst="wedgeRoundRectCallout">
            <a:avLst>
              <a:gd name="adj1" fmla="val 58399"/>
              <a:gd name="adj2" fmla="val -15979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8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There are three small windows in the bedroom</a:t>
            </a:r>
            <a:r>
              <a:rPr lang="en-US" sz="1800" dirty="0">
                <a:latin typeface="Open Sans" charset="0"/>
                <a:ea typeface="Open Sans" charset="0"/>
                <a:cs typeface="Open Sans" charset="0"/>
                <a:sym typeface="Open Sans"/>
              </a:rPr>
              <a:t>, but </a:t>
            </a:r>
            <a:r>
              <a:rPr lang="en-US" sz="18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there aren’t any curtains</a:t>
            </a:r>
            <a:r>
              <a:rPr lang="en-US" sz="1800" dirty="0">
                <a:latin typeface="Open Sans" charset="0"/>
                <a:ea typeface="Open Sans" charset="0"/>
                <a:cs typeface="Open Sans" charset="0"/>
                <a:sym typeface="Open Sans"/>
              </a:rPr>
              <a:t>. </a:t>
            </a:r>
            <a:r>
              <a:rPr lang="en-US" sz="18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There is a big bed in the corner of the room</a:t>
            </a:r>
            <a:r>
              <a:rPr lang="en-US" sz="1800" dirty="0">
                <a:latin typeface="Open Sans" charset="0"/>
                <a:ea typeface="Open Sans" charset="0"/>
                <a:cs typeface="Open Sans" charset="0"/>
                <a:sym typeface="Open Sans"/>
              </a:rPr>
              <a:t> and I love it! </a:t>
            </a:r>
            <a:r>
              <a:rPr lang="en-US" sz="18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There isn’t a desk </a:t>
            </a:r>
            <a:r>
              <a:rPr lang="en-US" sz="1800" dirty="0">
                <a:latin typeface="Open Sans" charset="0"/>
                <a:ea typeface="Open Sans" charset="0"/>
                <a:cs typeface="Open Sans" charset="0"/>
                <a:sym typeface="Open Sans"/>
              </a:rPr>
              <a:t>like in my old bedroom, but </a:t>
            </a:r>
            <a:r>
              <a:rPr lang="en-US" sz="18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there is a TV on the wall!</a:t>
            </a:r>
          </a:p>
        </p:txBody>
      </p:sp>
      <p:sp>
        <p:nvSpPr>
          <p:cNvPr id="27" name="Rounded Rectangular Callout 26"/>
          <p:cNvSpPr/>
          <p:nvPr/>
        </p:nvSpPr>
        <p:spPr>
          <a:xfrm>
            <a:off x="450601" y="4554334"/>
            <a:ext cx="3640531" cy="1519253"/>
          </a:xfrm>
          <a:prstGeom prst="wedgeRoundRectCallout">
            <a:avLst>
              <a:gd name="adj1" fmla="val 62415"/>
              <a:gd name="adj2" fmla="val -11619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800" dirty="0">
                <a:latin typeface="Open Sans" charset="0"/>
                <a:ea typeface="Open Sans" charset="0"/>
                <a:cs typeface="Open Sans" charset="0"/>
                <a:sym typeface="Open Sans"/>
              </a:rPr>
              <a:t>Look at the conversation. We use </a:t>
            </a:r>
            <a:r>
              <a:rPr lang="en-US" sz="18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There is/There are</a:t>
            </a:r>
            <a:r>
              <a:rPr lang="en-US" sz="1800" dirty="0">
                <a:latin typeface="Open Sans" charset="0"/>
                <a:ea typeface="Open Sans" charset="0"/>
                <a:cs typeface="Open Sans" charset="0"/>
                <a:sym typeface="Open Sans"/>
              </a:rPr>
              <a:t> to say something </a:t>
            </a:r>
            <a:r>
              <a:rPr lang="en-US" sz="1800" u="sng" dirty="0">
                <a:latin typeface="Open Sans" charset="0"/>
                <a:ea typeface="Open Sans" charset="0"/>
                <a:cs typeface="Open Sans" charset="0"/>
                <a:sym typeface="Open Sans"/>
              </a:rPr>
              <a:t>exists</a:t>
            </a:r>
            <a:r>
              <a:rPr lang="en-US" sz="1800" dirty="0">
                <a:latin typeface="Open Sans" charset="0"/>
                <a:ea typeface="Open Sans" charset="0"/>
                <a:cs typeface="Open Sans" charset="0"/>
                <a:sym typeface="Open Sans"/>
              </a:rPr>
              <a:t> or </a:t>
            </a:r>
            <a:r>
              <a:rPr lang="en-US" sz="1800" u="sng" dirty="0">
                <a:latin typeface="Open Sans" charset="0"/>
                <a:ea typeface="Open Sans" charset="0"/>
                <a:cs typeface="Open Sans" charset="0"/>
                <a:sym typeface="Open Sans"/>
              </a:rPr>
              <a:t>doesn’t exist </a:t>
            </a:r>
            <a:r>
              <a:rPr lang="en-US" sz="1800" dirty="0">
                <a:latin typeface="Open Sans" charset="0"/>
                <a:ea typeface="Open Sans" charset="0"/>
                <a:cs typeface="Open Sans" charset="0"/>
                <a:sym typeface="Open Sans"/>
              </a:rPr>
              <a:t>and </a:t>
            </a:r>
            <a:r>
              <a:rPr lang="en-US" sz="1800" u="sng" dirty="0">
                <a:latin typeface="Open Sans" charset="0"/>
                <a:ea typeface="Open Sans" charset="0"/>
                <a:cs typeface="Open Sans" charset="0"/>
                <a:sym typeface="Open Sans"/>
              </a:rPr>
              <a:t>where</a:t>
            </a:r>
            <a:r>
              <a:rPr lang="en-US" sz="1800" dirty="0">
                <a:latin typeface="Open Sans" charset="0"/>
                <a:ea typeface="Open Sans" charset="0"/>
                <a:cs typeface="Open Sans" charset="0"/>
                <a:sym typeface="Open Sans"/>
              </a:rPr>
              <a:t> it is in a place.</a:t>
            </a:r>
          </a:p>
        </p:txBody>
      </p:sp>
      <p:sp>
        <p:nvSpPr>
          <p:cNvPr id="21" name="Rounded Rectangular Callout 20"/>
          <p:cNvSpPr/>
          <p:nvPr/>
        </p:nvSpPr>
        <p:spPr>
          <a:xfrm>
            <a:off x="6533206" y="3357424"/>
            <a:ext cx="4603367" cy="3248092"/>
          </a:xfrm>
          <a:prstGeom prst="wedgeRoundRectCallout">
            <a:avLst>
              <a:gd name="adj1" fmla="val -57548"/>
              <a:gd name="adj2" fmla="val 35992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800" dirty="0">
                <a:latin typeface="Open Sans" charset="0"/>
                <a:ea typeface="Open Sans" charset="0"/>
                <a:cs typeface="Open Sans" charset="0"/>
                <a:sym typeface="Open Sans"/>
              </a:rPr>
              <a:t>Fill in the table with objects from the conversation.</a:t>
            </a:r>
          </a:p>
          <a:p>
            <a:pPr lvl="0">
              <a:buSzPct val="25000"/>
            </a:pPr>
            <a:endParaRPr lang="en-US" sz="18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>
              <a:buSzPct val="25000"/>
            </a:pPr>
            <a:endParaRPr lang="en-US" sz="18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>
              <a:buSzPct val="25000"/>
            </a:pPr>
            <a:endParaRPr lang="en-US" sz="18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>
              <a:buSzPct val="25000"/>
            </a:pPr>
            <a:endParaRPr lang="en-US" sz="18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>
              <a:buSzPct val="25000"/>
            </a:pPr>
            <a:endParaRPr lang="en-US" sz="18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>
              <a:buSzPct val="25000"/>
            </a:pPr>
            <a:endParaRPr lang="en-US" sz="18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>
              <a:buSzPct val="25000"/>
            </a:pPr>
            <a:endParaRPr lang="en-US" sz="18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>
              <a:buSzPct val="25000"/>
            </a:pPr>
            <a:endParaRPr lang="en-US" sz="18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>
              <a:buSzPct val="25000"/>
            </a:pPr>
            <a:endParaRPr lang="en-US" sz="18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2870723"/>
              </p:ext>
            </p:extLst>
          </p:nvPr>
        </p:nvGraphicFramePr>
        <p:xfrm>
          <a:off x="6849661" y="4148267"/>
          <a:ext cx="3918423" cy="192532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1169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26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288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/>
                          <a:cs typeface="Open sans"/>
                        </a:rPr>
                        <a:t>Exist</a:t>
                      </a:r>
                      <a:endParaRPr lang="en-GB" sz="1600" dirty="0">
                        <a:latin typeface="Open sans"/>
                        <a:cs typeface="Open sans"/>
                      </a:endParaRPr>
                    </a:p>
                  </a:txBody>
                  <a:tcPr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/>
                          <a:cs typeface="Open sans"/>
                        </a:rPr>
                        <a:t>Where?</a:t>
                      </a:r>
                      <a:endParaRPr lang="en-GB" sz="1600" dirty="0">
                        <a:latin typeface="Open sans"/>
                        <a:cs typeface="Open sans"/>
                      </a:endParaRPr>
                    </a:p>
                  </a:txBody>
                  <a:tcPr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/>
                          <a:cs typeface="Open sans"/>
                        </a:rPr>
                        <a:t>Not exist</a:t>
                      </a:r>
                      <a:endParaRPr lang="en-GB" sz="1600" dirty="0">
                        <a:latin typeface="Open sans"/>
                        <a:cs typeface="Open sans"/>
                      </a:endParaRP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GB" dirty="0"/>
                    </a:p>
                  </a:txBody>
                  <a:tcPr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GB" dirty="0"/>
                    </a:p>
                  </a:txBody>
                  <a:tcPr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GB" dirty="0"/>
                    </a:p>
                  </a:txBody>
                  <a:tcPr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1932526" y="3280458"/>
            <a:ext cx="128440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SzPct val="25000"/>
            </a:pPr>
            <a:r>
              <a:rPr lang="en-US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windows</a:t>
            </a:r>
          </a:p>
        </p:txBody>
      </p:sp>
      <p:sp>
        <p:nvSpPr>
          <p:cNvPr id="26" name="Rectangle 25"/>
          <p:cNvSpPr/>
          <p:nvPr/>
        </p:nvSpPr>
        <p:spPr>
          <a:xfrm>
            <a:off x="579562" y="3274314"/>
            <a:ext cx="128440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SzPct val="25000"/>
            </a:pPr>
            <a:r>
              <a:rPr lang="en-US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curtains</a:t>
            </a:r>
          </a:p>
        </p:txBody>
      </p:sp>
      <p:sp>
        <p:nvSpPr>
          <p:cNvPr id="28" name="Rectangle 27"/>
          <p:cNvSpPr/>
          <p:nvPr/>
        </p:nvSpPr>
        <p:spPr>
          <a:xfrm>
            <a:off x="1875003" y="3897311"/>
            <a:ext cx="128440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SzPct val="25000"/>
            </a:pPr>
            <a:r>
              <a:rPr lang="en-US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a big bed</a:t>
            </a:r>
          </a:p>
        </p:txBody>
      </p:sp>
      <p:sp>
        <p:nvSpPr>
          <p:cNvPr id="30" name="Rectangle 29"/>
          <p:cNvSpPr/>
          <p:nvPr/>
        </p:nvSpPr>
        <p:spPr>
          <a:xfrm>
            <a:off x="3270110" y="3328488"/>
            <a:ext cx="128440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SzPct val="25000"/>
            </a:pPr>
            <a:r>
              <a:rPr lang="en-US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a desk</a:t>
            </a:r>
          </a:p>
        </p:txBody>
      </p:sp>
      <p:sp>
        <p:nvSpPr>
          <p:cNvPr id="32" name="Rectangle 31"/>
          <p:cNvSpPr/>
          <p:nvPr/>
        </p:nvSpPr>
        <p:spPr>
          <a:xfrm>
            <a:off x="383800" y="3812980"/>
            <a:ext cx="128440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SzPct val="25000"/>
            </a:pPr>
            <a:r>
              <a:rPr lang="en-US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a TV</a:t>
            </a:r>
          </a:p>
        </p:txBody>
      </p:sp>
      <p:sp>
        <p:nvSpPr>
          <p:cNvPr id="33" name="Rectangle 32"/>
          <p:cNvSpPr/>
          <p:nvPr/>
        </p:nvSpPr>
        <p:spPr>
          <a:xfrm>
            <a:off x="564893" y="2580686"/>
            <a:ext cx="128440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SzPct val="25000"/>
            </a:pPr>
            <a:r>
              <a:rPr lang="en-US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In the bedroom</a:t>
            </a:r>
          </a:p>
        </p:txBody>
      </p:sp>
      <p:sp>
        <p:nvSpPr>
          <p:cNvPr id="34" name="Rectangle 33"/>
          <p:cNvSpPr/>
          <p:nvPr/>
        </p:nvSpPr>
        <p:spPr>
          <a:xfrm>
            <a:off x="1875062" y="2684290"/>
            <a:ext cx="128440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SzPct val="25000"/>
            </a:pPr>
            <a:r>
              <a:rPr lang="en-US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On the wall</a:t>
            </a:r>
          </a:p>
        </p:txBody>
      </p:sp>
      <p:sp>
        <p:nvSpPr>
          <p:cNvPr id="39" name="Rectangle 38"/>
          <p:cNvSpPr/>
          <p:nvPr/>
        </p:nvSpPr>
        <p:spPr>
          <a:xfrm>
            <a:off x="3341005" y="2657931"/>
            <a:ext cx="150025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SzPct val="25000"/>
            </a:pPr>
            <a:r>
              <a:rPr lang="en-US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In the corner of the room</a:t>
            </a:r>
          </a:p>
        </p:txBody>
      </p:sp>
      <p:sp>
        <p:nvSpPr>
          <p:cNvPr id="31" name="Footer Placeholder 1">
            <a:extLst>
              <a:ext uri="{FF2B5EF4-FFF2-40B4-BE49-F238E27FC236}">
                <a16:creationId xmlns:a16="http://schemas.microsoft.com/office/drawing/2014/main" id="{77934FDA-DE16-4F30-ADAF-B1C891840841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</p:spPr>
        <p:txBody>
          <a:bodyPr/>
          <a:lstStyle/>
          <a:p>
            <a:pPr lvl="0"/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Copyright © 201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9</a:t>
            </a:r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 by Pearson Education      Gold Experience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 | Focus | High </a:t>
            </a:r>
            <a:r>
              <a:rPr lang="pl-PL" dirty="0" err="1">
                <a:latin typeface="Open Sans"/>
                <a:ea typeface="Open Sans"/>
                <a:cs typeface="Open Sans"/>
                <a:sym typeface="Open Sans"/>
              </a:rPr>
              <a:t>Note</a:t>
            </a:r>
            <a:endParaRPr lang="en-US" dirty="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57106E-7 -7.88804E-7 L 0.39443 0.11034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721" y="55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63019E-7 -1.69789E-6 L 0.71799 0.19824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899" y="99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8876E-7 3.01874E-6 L 0.3969 0.27527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838" y="137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4657E-6 -7.84178E-7 L 0.51999 0.26695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000" y="133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9217E-6 2.07263E-6 L 0.4972 0.27041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853" y="135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9596E-6 -4.30719E-6 L 0.60818 0.36133 " pathEditMode="relative" rAng="0" ptsTypes="AA">
                                      <p:cBhvr>
                                        <p:cTn id="72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403" y="180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57106E-7 -1.66551E-6 L 0.49798 0.43327 " pathEditMode="relative" rAng="0" ptsTypes="AA">
                                      <p:cBhvr>
                                        <p:cTn id="81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893" y="216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36942E-6 2.85913E-6 L 0.37827 0.27249 " pathEditMode="relative" rAng="0" ptsTypes="AA">
                                      <p:cBhvr>
                                        <p:cTn id="90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914" y="136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1" grpId="0" animBg="1"/>
      <p:bldP spid="4" grpId="0"/>
      <p:bldP spid="4" grpId="1"/>
      <p:bldP spid="26" grpId="0"/>
      <p:bldP spid="26" grpId="1"/>
      <p:bldP spid="28" grpId="0"/>
      <p:bldP spid="28" grpId="1"/>
      <p:bldP spid="30" grpId="0"/>
      <p:bldP spid="30" grpId="1"/>
      <p:bldP spid="32" grpId="0"/>
      <p:bldP spid="32" grpId="1"/>
      <p:bldP spid="33" grpId="0"/>
      <p:bldP spid="33" grpId="1"/>
      <p:bldP spid="34" grpId="0"/>
      <p:bldP spid="34" grpId="1"/>
      <p:bldP spid="39" grpId="0"/>
      <p:bldP spid="39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81"/>
          <p:cNvSpPr txBox="1">
            <a:spLocks/>
          </p:cNvSpPr>
          <p:nvPr/>
        </p:nvSpPr>
        <p:spPr>
          <a:xfrm>
            <a:off x="418941" y="244024"/>
            <a:ext cx="10009119" cy="807207"/>
          </a:xfrm>
          <a:prstGeom prst="rect">
            <a:avLst/>
          </a:prstGeom>
          <a:noFill/>
          <a:ln>
            <a:noFill/>
          </a:ln>
          <a:effectLst/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pPr>
              <a:lnSpc>
                <a:spcPct val="90000"/>
              </a:lnSpc>
              <a:buSzPct val="25000"/>
            </a:pPr>
            <a:r>
              <a:rPr lang="en-US" sz="44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Function: </a:t>
            </a:r>
            <a:r>
              <a:rPr lang="en-US" sz="4400" i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There is/There are</a:t>
            </a:r>
          </a:p>
        </p:txBody>
      </p:sp>
      <p:sp>
        <p:nvSpPr>
          <p:cNvPr id="70" name="Shape 82"/>
          <p:cNvSpPr txBox="1">
            <a:spLocks/>
          </p:cNvSpPr>
          <p:nvPr/>
        </p:nvSpPr>
        <p:spPr>
          <a:xfrm>
            <a:off x="465048" y="1159617"/>
            <a:ext cx="10491773" cy="407151"/>
          </a:xfrm>
          <a:prstGeom prst="rect">
            <a:avLst/>
          </a:prstGeom>
          <a:noFill/>
          <a:ln>
            <a:noFill/>
          </a:ln>
          <a:effectLst/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500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1. We use </a:t>
            </a:r>
            <a:r>
              <a:rPr lang="en-US" sz="2500" i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There is/isn’t </a:t>
            </a:r>
            <a:r>
              <a:rPr lang="en-US" sz="2500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or</a:t>
            </a:r>
            <a:r>
              <a:rPr lang="en-US" sz="2500" i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There are/aren’t </a:t>
            </a:r>
            <a:r>
              <a:rPr lang="en-US" sz="2500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to say if something exists in a place or not. </a:t>
            </a:r>
            <a:endParaRPr lang="en-US" sz="2500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048" y="2150548"/>
            <a:ext cx="1239894" cy="1239894"/>
          </a:xfrm>
          <a:prstGeom prst="rect">
            <a:avLst/>
          </a:prstGeom>
        </p:spPr>
      </p:pic>
      <p:sp>
        <p:nvSpPr>
          <p:cNvPr id="28" name="Rounded Rectangular Callout 27"/>
          <p:cNvSpPr/>
          <p:nvPr/>
        </p:nvSpPr>
        <p:spPr>
          <a:xfrm>
            <a:off x="2237541" y="2150548"/>
            <a:ext cx="4040429" cy="1117064"/>
          </a:xfrm>
          <a:prstGeom prst="wedgeRoundRectCallout">
            <a:avLst>
              <a:gd name="adj1" fmla="val -55796"/>
              <a:gd name="adj2" fmla="val -10215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8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There are three small windows </a:t>
            </a:r>
            <a:r>
              <a:rPr lang="en-US" sz="1800" dirty="0">
                <a:latin typeface="Open Sans" charset="0"/>
                <a:ea typeface="Open Sans" charset="0"/>
                <a:cs typeface="Open Sans" charset="0"/>
                <a:sym typeface="Open Sans"/>
              </a:rPr>
              <a:t>in the bedroom, but </a:t>
            </a:r>
            <a:r>
              <a:rPr lang="en-US" sz="18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there aren’t any curtains. </a:t>
            </a: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8060" y="1820657"/>
            <a:ext cx="1239894" cy="1239894"/>
          </a:xfrm>
          <a:prstGeom prst="rect">
            <a:avLst/>
          </a:prstGeom>
        </p:spPr>
      </p:pic>
      <p:sp>
        <p:nvSpPr>
          <p:cNvPr id="36" name="Rounded Rectangular Callout 35"/>
          <p:cNvSpPr/>
          <p:nvPr/>
        </p:nvSpPr>
        <p:spPr>
          <a:xfrm>
            <a:off x="6396271" y="1781452"/>
            <a:ext cx="3640531" cy="1519253"/>
          </a:xfrm>
          <a:prstGeom prst="wedgeRoundRectCallout">
            <a:avLst>
              <a:gd name="adj1" fmla="val 59041"/>
              <a:gd name="adj2" fmla="val -17907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800" dirty="0">
                <a:latin typeface="Open Sans" charset="0"/>
                <a:ea typeface="Open Sans" charset="0"/>
                <a:cs typeface="Open Sans" charset="0"/>
                <a:sym typeface="Open Sans"/>
              </a:rPr>
              <a:t>The windows are something real; they exist. The curtains do not exist. You cannot find them in the bedroom.</a:t>
            </a:r>
          </a:p>
        </p:txBody>
      </p:sp>
      <p:sp>
        <p:nvSpPr>
          <p:cNvPr id="39" name="Arc 38"/>
          <p:cNvSpPr/>
          <p:nvPr/>
        </p:nvSpPr>
        <p:spPr>
          <a:xfrm rot="21447665" flipH="1">
            <a:off x="3930155" y="1941220"/>
            <a:ext cx="3536742" cy="1534860"/>
          </a:xfrm>
          <a:prstGeom prst="arc">
            <a:avLst>
              <a:gd name="adj1" fmla="val 13207282"/>
              <a:gd name="adj2" fmla="val 2033269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0" name="Shape 82"/>
          <p:cNvSpPr txBox="1">
            <a:spLocks/>
          </p:cNvSpPr>
          <p:nvPr/>
        </p:nvSpPr>
        <p:spPr>
          <a:xfrm>
            <a:off x="418941" y="3730291"/>
            <a:ext cx="10491773" cy="407151"/>
          </a:xfrm>
          <a:prstGeom prst="rect">
            <a:avLst/>
          </a:prstGeom>
          <a:noFill/>
          <a:ln>
            <a:noFill/>
          </a:ln>
          <a:effectLst/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500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2. We often use </a:t>
            </a:r>
            <a:r>
              <a:rPr lang="en-US" sz="2500" i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There is </a:t>
            </a:r>
            <a:r>
              <a:rPr lang="en-US" sz="2500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or </a:t>
            </a:r>
            <a:r>
              <a:rPr lang="en-US" sz="2500" i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There are</a:t>
            </a:r>
            <a:r>
              <a:rPr lang="en-US" sz="2500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to say where things are in a place.</a:t>
            </a:r>
            <a:endParaRPr lang="en-US" sz="2500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048" y="4463589"/>
            <a:ext cx="1239894" cy="1239894"/>
          </a:xfrm>
          <a:prstGeom prst="rect">
            <a:avLst/>
          </a:prstGeom>
        </p:spPr>
      </p:pic>
      <p:sp>
        <p:nvSpPr>
          <p:cNvPr id="46" name="Rounded Rectangular Callout 45"/>
          <p:cNvSpPr/>
          <p:nvPr/>
        </p:nvSpPr>
        <p:spPr>
          <a:xfrm>
            <a:off x="2127006" y="4463589"/>
            <a:ext cx="4261497" cy="1113384"/>
          </a:xfrm>
          <a:prstGeom prst="wedgeRoundRectCallout">
            <a:avLst>
              <a:gd name="adj1" fmla="val -57854"/>
              <a:gd name="adj2" fmla="val 33053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800" dirty="0">
                <a:latin typeface="Open Sans" charset="0"/>
                <a:ea typeface="Open Sans" charset="0"/>
                <a:cs typeface="Open Sans" charset="0"/>
                <a:sym typeface="Open Sans"/>
              </a:rPr>
              <a:t>There is a big bed </a:t>
            </a:r>
            <a:r>
              <a:rPr lang="en-US" sz="18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in the corner of the room</a:t>
            </a:r>
            <a:r>
              <a:rPr lang="en-US" sz="1800" dirty="0">
                <a:latin typeface="Open Sans" charset="0"/>
                <a:ea typeface="Open Sans" charset="0"/>
                <a:cs typeface="Open Sans" charset="0"/>
                <a:sym typeface="Open Sans"/>
              </a:rPr>
              <a:t>…there is a TV </a:t>
            </a:r>
            <a:r>
              <a:rPr lang="en-US" sz="18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on the wall!</a:t>
            </a:r>
          </a:p>
        </p:txBody>
      </p:sp>
      <p:sp>
        <p:nvSpPr>
          <p:cNvPr id="47" name="Rounded Rectangular Callout 46"/>
          <p:cNvSpPr/>
          <p:nvPr/>
        </p:nvSpPr>
        <p:spPr>
          <a:xfrm>
            <a:off x="6673191" y="4518426"/>
            <a:ext cx="3640531" cy="1005470"/>
          </a:xfrm>
          <a:prstGeom prst="wedgeRoundRectCallout">
            <a:avLst>
              <a:gd name="adj1" fmla="val 53043"/>
              <a:gd name="adj2" fmla="val -50247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800" dirty="0">
                <a:latin typeface="Open Sans" charset="0"/>
                <a:ea typeface="Open Sans" charset="0"/>
                <a:cs typeface="Open Sans" charset="0"/>
                <a:sym typeface="Open Sans"/>
              </a:rPr>
              <a:t>Now we know where to find these objects in the bedroom.</a:t>
            </a:r>
          </a:p>
        </p:txBody>
      </p:sp>
      <p:sp>
        <p:nvSpPr>
          <p:cNvPr id="49" name="Arc 48"/>
          <p:cNvSpPr/>
          <p:nvPr/>
        </p:nvSpPr>
        <p:spPr>
          <a:xfrm rot="21447665" flipH="1">
            <a:off x="4647534" y="4433318"/>
            <a:ext cx="3536742" cy="1534860"/>
          </a:xfrm>
          <a:prstGeom prst="arc">
            <a:avLst>
              <a:gd name="adj1" fmla="val 12048118"/>
              <a:gd name="adj2" fmla="val 2033269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0" name="Arc 49"/>
          <p:cNvSpPr/>
          <p:nvPr/>
        </p:nvSpPr>
        <p:spPr>
          <a:xfrm rot="21447665" flipH="1" flipV="1">
            <a:off x="4401035" y="4478227"/>
            <a:ext cx="3536742" cy="921497"/>
          </a:xfrm>
          <a:prstGeom prst="arc">
            <a:avLst>
              <a:gd name="adj1" fmla="val 12627515"/>
              <a:gd name="adj2" fmla="val 2033269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1" name="Pentagon 50"/>
          <p:cNvSpPr/>
          <p:nvPr/>
        </p:nvSpPr>
        <p:spPr>
          <a:xfrm>
            <a:off x="9032396" y="5739611"/>
            <a:ext cx="2791327" cy="864841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How do we make sentences with </a:t>
            </a:r>
            <a:r>
              <a:rPr lang="en-US" sz="1600" i="1" dirty="0">
                <a:latin typeface="Open Sans"/>
                <a:ea typeface="Open Sans"/>
                <a:cs typeface="Open Sans"/>
                <a:sym typeface="Open Sans"/>
              </a:rPr>
              <a:t>There is/are</a:t>
            </a: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?</a:t>
            </a:r>
          </a:p>
        </p:txBody>
      </p:sp>
      <p:sp>
        <p:nvSpPr>
          <p:cNvPr id="18" name="Footer Placeholder 1">
            <a:extLst>
              <a:ext uri="{FF2B5EF4-FFF2-40B4-BE49-F238E27FC236}">
                <a16:creationId xmlns:a16="http://schemas.microsoft.com/office/drawing/2014/main" id="{FC55835F-FDFC-4BE3-B7C8-BD32A71A9F79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</p:spPr>
        <p:txBody>
          <a:bodyPr/>
          <a:lstStyle/>
          <a:p>
            <a:pPr lvl="0"/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Copyright © 201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9</a:t>
            </a:r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 by Pearson Education      Gold Experience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 | Focus | High </a:t>
            </a:r>
            <a:r>
              <a:rPr lang="pl-PL" dirty="0" err="1">
                <a:latin typeface="Open Sans"/>
                <a:ea typeface="Open Sans"/>
                <a:cs typeface="Open Sans"/>
                <a:sym typeface="Open Sans"/>
              </a:rPr>
              <a:t>Note</a:t>
            </a:r>
            <a:endParaRPr lang="en-US" dirty="0"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655591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  <p:bldP spid="28" grpId="0" animBg="1"/>
      <p:bldP spid="36" grpId="0" animBg="1"/>
      <p:bldP spid="39" grpId="0" animBg="1"/>
      <p:bldP spid="40" grpId="0"/>
      <p:bldP spid="46" grpId="0" animBg="1"/>
      <p:bldP spid="47" grpId="0" animBg="1"/>
      <p:bldP spid="49" grpId="0" animBg="1"/>
      <p:bldP spid="50" grpId="0" animBg="1"/>
      <p:bldP spid="5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06629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There is/There are</a:t>
            </a:r>
            <a:endParaRPr lang="en-US" sz="4400" i="1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072" y="1198157"/>
            <a:ext cx="1239894" cy="1239894"/>
          </a:xfrm>
          <a:prstGeom prst="rect">
            <a:avLst/>
          </a:prstGeom>
        </p:spPr>
      </p:pic>
      <p:sp>
        <p:nvSpPr>
          <p:cNvPr id="19" name="Rounded Rectangular Callout 18"/>
          <p:cNvSpPr/>
          <p:nvPr/>
        </p:nvSpPr>
        <p:spPr>
          <a:xfrm>
            <a:off x="1871469" y="1045186"/>
            <a:ext cx="3014430" cy="1442297"/>
          </a:xfrm>
          <a:prstGeom prst="wedgeRoundRectCallout">
            <a:avLst>
              <a:gd name="adj1" fmla="val -56316"/>
              <a:gd name="adj2" fmla="val 23819"/>
              <a:gd name="adj3" fmla="val 16667"/>
            </a:avLst>
          </a:prstGeom>
          <a:solidFill>
            <a:srgbClr val="FCC1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8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Are there any big windows in your new bedroom? Is there a comfortable bed?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264" y="943204"/>
            <a:ext cx="1239894" cy="1239894"/>
          </a:xfrm>
          <a:prstGeom prst="rect">
            <a:avLst/>
          </a:prstGeom>
        </p:spPr>
      </p:pic>
      <p:sp>
        <p:nvSpPr>
          <p:cNvPr id="24" name="Rounded Rectangular Callout 23"/>
          <p:cNvSpPr/>
          <p:nvPr/>
        </p:nvSpPr>
        <p:spPr>
          <a:xfrm>
            <a:off x="5196402" y="943204"/>
            <a:ext cx="4261497" cy="1950121"/>
          </a:xfrm>
          <a:prstGeom prst="wedgeRoundRectCallout">
            <a:avLst>
              <a:gd name="adj1" fmla="val 58399"/>
              <a:gd name="adj2" fmla="val -15979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8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There are three small windows in the bedroom</a:t>
            </a:r>
            <a:r>
              <a:rPr lang="en-US" sz="1800" dirty="0">
                <a:latin typeface="Open Sans" charset="0"/>
                <a:ea typeface="Open Sans" charset="0"/>
                <a:cs typeface="Open Sans" charset="0"/>
                <a:sym typeface="Open Sans"/>
              </a:rPr>
              <a:t>, but </a:t>
            </a:r>
            <a:r>
              <a:rPr lang="en-US" sz="18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there aren’t any curtains</a:t>
            </a:r>
            <a:r>
              <a:rPr lang="en-US" sz="1800" dirty="0">
                <a:latin typeface="Open Sans" charset="0"/>
                <a:ea typeface="Open Sans" charset="0"/>
                <a:cs typeface="Open Sans" charset="0"/>
                <a:sym typeface="Open Sans"/>
              </a:rPr>
              <a:t>. </a:t>
            </a:r>
            <a:r>
              <a:rPr lang="en-US" sz="18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There is a big bed in the corner of the room</a:t>
            </a:r>
            <a:r>
              <a:rPr lang="en-US" sz="1800" dirty="0">
                <a:latin typeface="Open Sans" charset="0"/>
                <a:ea typeface="Open Sans" charset="0"/>
                <a:cs typeface="Open Sans" charset="0"/>
                <a:sym typeface="Open Sans"/>
              </a:rPr>
              <a:t> and I love it! </a:t>
            </a:r>
            <a:r>
              <a:rPr lang="en-US" sz="18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There isn’t a desk </a:t>
            </a:r>
            <a:r>
              <a:rPr lang="en-US" sz="1800" dirty="0">
                <a:latin typeface="Open Sans" charset="0"/>
                <a:ea typeface="Open Sans" charset="0"/>
                <a:cs typeface="Open Sans" charset="0"/>
                <a:sym typeface="Open Sans"/>
              </a:rPr>
              <a:t>like in my old bedroom, but </a:t>
            </a:r>
            <a:r>
              <a:rPr lang="en-US" sz="18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there is a TV on the wall!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6929" y="3028401"/>
            <a:ext cx="1239894" cy="1239894"/>
          </a:xfrm>
          <a:prstGeom prst="rect">
            <a:avLst/>
          </a:prstGeom>
        </p:spPr>
      </p:pic>
      <p:sp>
        <p:nvSpPr>
          <p:cNvPr id="29" name="Rounded Rectangular Callout 28"/>
          <p:cNvSpPr/>
          <p:nvPr/>
        </p:nvSpPr>
        <p:spPr>
          <a:xfrm>
            <a:off x="7042245" y="3028401"/>
            <a:ext cx="2715904" cy="1535164"/>
          </a:xfrm>
          <a:prstGeom prst="wedgeRoundRectCallout">
            <a:avLst>
              <a:gd name="adj1" fmla="val 62415"/>
              <a:gd name="adj2" fmla="val -11619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800" dirty="0">
                <a:latin typeface="Open Sans" charset="0"/>
                <a:ea typeface="Open Sans" charset="0"/>
                <a:cs typeface="Open Sans" charset="0"/>
                <a:sym typeface="Open Sans"/>
              </a:rPr>
              <a:t>Look at the conversation again and fill in the table. The first one is done for you.</a:t>
            </a:r>
          </a:p>
        </p:txBody>
      </p:sp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5021653"/>
              </p:ext>
            </p:extLst>
          </p:nvPr>
        </p:nvGraphicFramePr>
        <p:xfrm>
          <a:off x="319769" y="3196802"/>
          <a:ext cx="6283696" cy="125240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5499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668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6686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65939"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+ singular nouns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+ plural nouns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8560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positive</a:t>
                      </a:r>
                      <a:endParaRPr lang="en-GB" sz="1600" b="1" dirty="0">
                        <a:solidFill>
                          <a:schemeClr val="bg1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8560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negative</a:t>
                      </a:r>
                      <a:endParaRPr lang="en-GB" sz="1600" b="1" dirty="0">
                        <a:solidFill>
                          <a:schemeClr val="bg1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2536364" y="3560960"/>
            <a:ext cx="92525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There is</a:t>
            </a:r>
            <a:endParaRPr lang="en-GB" sz="1600" dirty="0">
              <a:solidFill>
                <a:srgbClr val="002060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4603879" y="3562520"/>
            <a:ext cx="107433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There are</a:t>
            </a:r>
            <a:endParaRPr lang="en-GB" sz="1600" dirty="0">
              <a:solidFill>
                <a:srgbClr val="002060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2189206" y="4011630"/>
            <a:ext cx="182774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There isn’t (is not)</a:t>
            </a:r>
            <a:endParaRPr lang="en-GB" sz="1600" dirty="0">
              <a:solidFill>
                <a:srgbClr val="002060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4396335" y="4011630"/>
            <a:ext cx="21259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There aren’t (are not)</a:t>
            </a:r>
            <a:endParaRPr lang="en-GB" sz="1600" dirty="0">
              <a:solidFill>
                <a:srgbClr val="002060"/>
              </a:solidFill>
            </a:endParaRPr>
          </a:p>
        </p:txBody>
      </p:sp>
      <p:sp>
        <p:nvSpPr>
          <p:cNvPr id="38" name="Rounded Rectangular Callout 37"/>
          <p:cNvSpPr/>
          <p:nvPr/>
        </p:nvSpPr>
        <p:spPr>
          <a:xfrm>
            <a:off x="450600" y="4785245"/>
            <a:ext cx="3566349" cy="1535164"/>
          </a:xfrm>
          <a:prstGeom prst="wedgeRoundRectCallout">
            <a:avLst>
              <a:gd name="adj1" fmla="val 58206"/>
              <a:gd name="adj2" fmla="val -39178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800" dirty="0">
                <a:latin typeface="Open Sans" charset="0"/>
                <a:ea typeface="Open Sans" charset="0"/>
                <a:cs typeface="Open Sans" charset="0"/>
                <a:sym typeface="Open Sans"/>
              </a:rPr>
              <a:t>There are two example questions in the conversation: one with a singular noun and the other with a plural noun. Can you find them?</a:t>
            </a:r>
          </a:p>
        </p:txBody>
      </p:sp>
      <p:sp>
        <p:nvSpPr>
          <p:cNvPr id="40" name="Shape 87"/>
          <p:cNvSpPr/>
          <p:nvPr/>
        </p:nvSpPr>
        <p:spPr>
          <a:xfrm>
            <a:off x="4092518" y="4669802"/>
            <a:ext cx="3986957" cy="1640720"/>
          </a:xfrm>
          <a:prstGeom prst="cloudCallout">
            <a:avLst>
              <a:gd name="adj1" fmla="val -57062"/>
              <a:gd name="adj2" fmla="val -16483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R="0" lvl="0" algn="ctr" rtl="0">
              <a:spcBef>
                <a:spcPts val="0"/>
              </a:spcBef>
              <a:buSzPct val="25000"/>
            </a:pPr>
            <a:r>
              <a:rPr lang="en-US" sz="1600" b="1" i="1" dirty="0">
                <a:solidFill>
                  <a:schemeClr val="accent6">
                    <a:lumMod val="50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s</a:t>
            </a:r>
            <a:r>
              <a:rPr lang="en-US" sz="1600" b="1" i="1" u="none" strike="noStrike" cap="none" dirty="0">
                <a:solidFill>
                  <a:schemeClr val="accent6">
                    <a:lumMod val="50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ingular noun: </a:t>
            </a:r>
            <a:r>
              <a:rPr lang="en-US" sz="1600" i="1" u="none" strike="noStrike" cap="none" dirty="0">
                <a:solidFill>
                  <a:schemeClr val="accent6">
                    <a:lumMod val="50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Is there a comfortable bed?</a:t>
            </a:r>
          </a:p>
          <a:p>
            <a:pPr marR="0" lvl="0" algn="ctr" rtl="0">
              <a:spcBef>
                <a:spcPts val="0"/>
              </a:spcBef>
              <a:buSzPct val="25000"/>
            </a:pPr>
            <a:r>
              <a:rPr lang="en-US" sz="1600" b="1" i="1" dirty="0">
                <a:solidFill>
                  <a:schemeClr val="accent6">
                    <a:lumMod val="50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plural noun: </a:t>
            </a:r>
            <a:r>
              <a:rPr lang="en-US" sz="1600" i="1" dirty="0">
                <a:solidFill>
                  <a:schemeClr val="accent6">
                    <a:lumMod val="50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Are there any big windows?</a:t>
            </a:r>
            <a:endParaRPr lang="en-US" sz="1600" i="1" u="none" strike="noStrike" cap="none" dirty="0">
              <a:solidFill>
                <a:schemeClr val="accent6">
                  <a:lumMod val="50000"/>
                </a:schemeClr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1" name="Rounded Rectangular Callout 40"/>
          <p:cNvSpPr/>
          <p:nvPr/>
        </p:nvSpPr>
        <p:spPr>
          <a:xfrm>
            <a:off x="8400197" y="4712414"/>
            <a:ext cx="2715904" cy="1535164"/>
          </a:xfrm>
          <a:prstGeom prst="wedgeRoundRectCallout">
            <a:avLst>
              <a:gd name="adj1" fmla="val 29249"/>
              <a:gd name="adj2" fmla="val -64070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800" dirty="0">
                <a:latin typeface="Open Sans" charset="0"/>
                <a:ea typeface="Open Sans" charset="0"/>
                <a:cs typeface="Open Sans" charset="0"/>
                <a:sym typeface="Open Sans"/>
              </a:rPr>
              <a:t>Notice how the word order changes in the question!</a:t>
            </a:r>
          </a:p>
        </p:txBody>
      </p:sp>
      <p:sp>
        <p:nvSpPr>
          <p:cNvPr id="20" name="Footer Placeholder 1">
            <a:extLst>
              <a:ext uri="{FF2B5EF4-FFF2-40B4-BE49-F238E27FC236}">
                <a16:creationId xmlns:a16="http://schemas.microsoft.com/office/drawing/2014/main" id="{F21F24BA-A79B-466B-BE15-25389F26B8D2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</p:spPr>
        <p:txBody>
          <a:bodyPr/>
          <a:lstStyle/>
          <a:p>
            <a:pPr lvl="0"/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Copyright © 201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9</a:t>
            </a:r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 by Pearson Education      Gold Experience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 | Focus | High </a:t>
            </a:r>
            <a:r>
              <a:rPr lang="pl-PL" dirty="0" err="1">
                <a:latin typeface="Open Sans"/>
                <a:ea typeface="Open Sans"/>
                <a:cs typeface="Open Sans"/>
                <a:sym typeface="Open Sans"/>
              </a:rPr>
              <a:t>Note</a:t>
            </a:r>
            <a:endParaRPr lang="en-US" dirty="0"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670914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5" grpId="0"/>
      <p:bldP spid="35" grpId="0"/>
      <p:bldP spid="36" grpId="0"/>
      <p:bldP spid="37" grpId="0"/>
      <p:bldP spid="38" grpId="0" animBg="1"/>
      <p:bldP spid="40" grpId="0" animBg="1"/>
      <p:bldP spid="4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06629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There is/There are</a:t>
            </a:r>
            <a:endParaRPr lang="en-US" sz="4400" i="1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072" y="1198157"/>
            <a:ext cx="1239894" cy="1239894"/>
          </a:xfrm>
          <a:prstGeom prst="rect">
            <a:avLst/>
          </a:prstGeom>
        </p:spPr>
      </p:pic>
      <p:sp>
        <p:nvSpPr>
          <p:cNvPr id="19" name="Rounded Rectangular Callout 18"/>
          <p:cNvSpPr/>
          <p:nvPr/>
        </p:nvSpPr>
        <p:spPr>
          <a:xfrm>
            <a:off x="1871469" y="1045186"/>
            <a:ext cx="3014430" cy="1442297"/>
          </a:xfrm>
          <a:prstGeom prst="wedgeRoundRectCallout">
            <a:avLst>
              <a:gd name="adj1" fmla="val -56316"/>
              <a:gd name="adj2" fmla="val 23819"/>
              <a:gd name="adj3" fmla="val 16667"/>
            </a:avLst>
          </a:prstGeom>
          <a:solidFill>
            <a:srgbClr val="FCC1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8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Are there any big windows in your new bedroom? Is there a comfortable bed?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264" y="943204"/>
            <a:ext cx="1239894" cy="1239894"/>
          </a:xfrm>
          <a:prstGeom prst="rect">
            <a:avLst/>
          </a:prstGeom>
        </p:spPr>
      </p:pic>
      <p:sp>
        <p:nvSpPr>
          <p:cNvPr id="24" name="Rounded Rectangular Callout 23"/>
          <p:cNvSpPr/>
          <p:nvPr/>
        </p:nvSpPr>
        <p:spPr>
          <a:xfrm>
            <a:off x="5164269" y="779902"/>
            <a:ext cx="4454737" cy="1932610"/>
          </a:xfrm>
          <a:prstGeom prst="wedgeRoundRectCallout">
            <a:avLst>
              <a:gd name="adj1" fmla="val 58399"/>
              <a:gd name="adj2" fmla="val -15979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8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There are three small windows in the bedroom</a:t>
            </a:r>
            <a:r>
              <a:rPr lang="en-US" sz="1800" dirty="0">
                <a:latin typeface="Open Sans" charset="0"/>
                <a:ea typeface="Open Sans" charset="0"/>
                <a:cs typeface="Open Sans" charset="0"/>
                <a:sym typeface="Open Sans"/>
              </a:rPr>
              <a:t>, but </a:t>
            </a:r>
            <a:r>
              <a:rPr lang="en-US" sz="18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there aren’t any curtains</a:t>
            </a:r>
            <a:r>
              <a:rPr lang="en-US" sz="1800" dirty="0">
                <a:latin typeface="Open Sans" charset="0"/>
                <a:ea typeface="Open Sans" charset="0"/>
                <a:cs typeface="Open Sans" charset="0"/>
                <a:sym typeface="Open Sans"/>
              </a:rPr>
              <a:t>. </a:t>
            </a:r>
            <a:r>
              <a:rPr lang="en-US" sz="18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There is a big bed in the corner of the room</a:t>
            </a:r>
            <a:r>
              <a:rPr lang="en-US" sz="1800" dirty="0">
                <a:latin typeface="Open Sans" charset="0"/>
                <a:ea typeface="Open Sans" charset="0"/>
                <a:cs typeface="Open Sans" charset="0"/>
                <a:sym typeface="Open Sans"/>
              </a:rPr>
              <a:t> and I love it! </a:t>
            </a:r>
            <a:r>
              <a:rPr lang="en-US" sz="18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There isn’t a desk </a:t>
            </a:r>
            <a:r>
              <a:rPr lang="en-US" sz="1800" dirty="0">
                <a:latin typeface="Open Sans" charset="0"/>
                <a:ea typeface="Open Sans" charset="0"/>
                <a:cs typeface="Open Sans" charset="0"/>
                <a:sym typeface="Open Sans"/>
              </a:rPr>
              <a:t>like in my old bedroom, but </a:t>
            </a:r>
            <a:r>
              <a:rPr lang="en-US" sz="18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there is a TV on the wall!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890" y="5095514"/>
            <a:ext cx="1239894" cy="1239894"/>
          </a:xfrm>
          <a:prstGeom prst="rect">
            <a:avLst/>
          </a:prstGeom>
        </p:spPr>
      </p:pic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4614855"/>
              </p:ext>
            </p:extLst>
          </p:nvPr>
        </p:nvGraphicFramePr>
        <p:xfrm>
          <a:off x="450601" y="2794515"/>
          <a:ext cx="9867105" cy="207264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4669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001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2001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65939"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+ singular nouns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+ plural nouns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8560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positive</a:t>
                      </a:r>
                      <a:endParaRPr lang="en-GB" sz="1600" b="1" dirty="0">
                        <a:solidFill>
                          <a:schemeClr val="bg1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There is a big bed.</a:t>
                      </a:r>
                    </a:p>
                    <a:p>
                      <a:r>
                        <a:rPr lang="en-US" sz="1600" b="1" i="1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There</a:t>
                      </a:r>
                      <a:r>
                        <a:rPr lang="en-US" sz="1600" b="1" i="1" baseline="0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is</a:t>
                      </a:r>
                      <a:r>
                        <a:rPr lang="en-US" sz="1600" b="1" baseline="0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+ </a:t>
                      </a:r>
                      <a:r>
                        <a:rPr lang="en-US" sz="1600" b="1" i="1" baseline="0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a/an </a:t>
                      </a:r>
                      <a:r>
                        <a:rPr lang="en-US" sz="1600" b="1" baseline="0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+ singular noun</a:t>
                      </a:r>
                      <a:endParaRPr lang="en-GB" sz="1600" b="1" dirty="0">
                        <a:solidFill>
                          <a:srgbClr val="00B0F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There are three small windows.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1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There</a:t>
                      </a:r>
                      <a:r>
                        <a:rPr lang="en-US" sz="1600" b="1" i="1" baseline="0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are </a:t>
                      </a:r>
                      <a:r>
                        <a:rPr lang="en-US" sz="1600" b="1" baseline="0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+ </a:t>
                      </a:r>
                      <a:r>
                        <a:rPr lang="en-US" sz="1600" b="1" i="1" baseline="0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some</a:t>
                      </a:r>
                      <a:r>
                        <a:rPr lang="en-US" sz="1600" b="1" baseline="0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+ plural noun</a:t>
                      </a:r>
                      <a:endParaRPr lang="en-GB" sz="1600" b="1" dirty="0">
                        <a:solidFill>
                          <a:srgbClr val="00B0F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8560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negative</a:t>
                      </a:r>
                      <a:endParaRPr lang="en-GB" sz="1600" b="1" dirty="0">
                        <a:solidFill>
                          <a:schemeClr val="bg1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There isn’t a desk.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1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There</a:t>
                      </a:r>
                      <a:r>
                        <a:rPr lang="en-US" sz="1600" b="1" i="1" baseline="0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isn’t (is not) </a:t>
                      </a:r>
                      <a:r>
                        <a:rPr lang="en-US" sz="1600" b="1" baseline="0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+ </a:t>
                      </a:r>
                      <a:r>
                        <a:rPr lang="en-US" sz="1600" b="1" i="1" baseline="0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a/an </a:t>
                      </a:r>
                      <a:r>
                        <a:rPr lang="en-US" sz="1600" b="1" baseline="0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+ singular noun</a:t>
                      </a:r>
                      <a:endParaRPr lang="en-GB" sz="1600" b="1" dirty="0">
                        <a:solidFill>
                          <a:srgbClr val="00B0F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There aren’t any curtains.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1" baseline="0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There aren’t (are not)</a:t>
                      </a:r>
                      <a:r>
                        <a:rPr lang="en-US" sz="1600" b="1" baseline="0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+ </a:t>
                      </a:r>
                      <a:r>
                        <a:rPr lang="en-US" sz="1600" b="1" i="1" baseline="0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any</a:t>
                      </a:r>
                      <a:r>
                        <a:rPr lang="en-US" sz="1600" b="1" baseline="0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+ plural noun</a:t>
                      </a:r>
                      <a:endParaRPr lang="en-GB" sz="1600" b="1" dirty="0">
                        <a:solidFill>
                          <a:srgbClr val="00B0F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8560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questions</a:t>
                      </a:r>
                      <a:endParaRPr lang="en-GB" sz="1600" b="1" dirty="0">
                        <a:solidFill>
                          <a:schemeClr val="bg1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Is there a comfortable bed?</a:t>
                      </a:r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1" baseline="0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Is</a:t>
                      </a:r>
                      <a:r>
                        <a:rPr lang="en-US" sz="1600" b="1" baseline="0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+ </a:t>
                      </a:r>
                      <a:r>
                        <a:rPr lang="en-US" sz="1600" b="1" i="1" baseline="0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there</a:t>
                      </a:r>
                      <a:r>
                        <a:rPr lang="en-US" sz="1600" b="1" baseline="0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+ </a:t>
                      </a:r>
                      <a:r>
                        <a:rPr lang="en-US" sz="1600" b="1" i="1" baseline="0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a/an </a:t>
                      </a:r>
                      <a:r>
                        <a:rPr lang="en-US" sz="1600" b="1" baseline="0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+ singular noun?</a:t>
                      </a:r>
                      <a:endParaRPr lang="en-GB" sz="1600" b="1" dirty="0">
                        <a:solidFill>
                          <a:srgbClr val="00B0F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Are there any big windows?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1" baseline="0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Are</a:t>
                      </a:r>
                      <a:r>
                        <a:rPr lang="en-US" sz="1600" b="1" baseline="0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+ </a:t>
                      </a:r>
                      <a:r>
                        <a:rPr lang="en-US" sz="1600" b="1" i="1" baseline="0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there</a:t>
                      </a:r>
                      <a:r>
                        <a:rPr lang="en-US" sz="1600" b="1" baseline="0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+ </a:t>
                      </a:r>
                      <a:r>
                        <a:rPr lang="en-US" sz="1600" b="1" i="1" baseline="0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any</a:t>
                      </a:r>
                      <a:r>
                        <a:rPr lang="en-US" sz="1600" b="1" baseline="0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+ plural noun?</a:t>
                      </a:r>
                      <a:endParaRPr lang="en-GB" sz="1600" b="1" dirty="0">
                        <a:solidFill>
                          <a:srgbClr val="00B0F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1" name="Rounded Rectangular Callout 40"/>
          <p:cNvSpPr/>
          <p:nvPr/>
        </p:nvSpPr>
        <p:spPr>
          <a:xfrm>
            <a:off x="10434000" y="2245635"/>
            <a:ext cx="1662464" cy="2594023"/>
          </a:xfrm>
          <a:prstGeom prst="wedgeRoundRectCallout">
            <a:avLst>
              <a:gd name="adj1" fmla="val -56949"/>
              <a:gd name="adj2" fmla="val 39576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800" dirty="0">
                <a:latin typeface="Open Sans" charset="0"/>
                <a:ea typeface="Open Sans" charset="0"/>
                <a:cs typeface="Open Sans" charset="0"/>
                <a:sym typeface="Open Sans"/>
              </a:rPr>
              <a:t>Look! In the positive we use </a:t>
            </a:r>
            <a:r>
              <a:rPr lang="en-US" sz="18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some</a:t>
            </a:r>
            <a:r>
              <a:rPr lang="en-US" sz="1800" dirty="0">
                <a:latin typeface="Open Sans" charset="0"/>
                <a:ea typeface="Open Sans" charset="0"/>
                <a:cs typeface="Open Sans" charset="0"/>
                <a:sym typeface="Open Sans"/>
              </a:rPr>
              <a:t>, but in the negative and question form, we use a</a:t>
            </a:r>
            <a:r>
              <a:rPr lang="en-US" sz="18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ny.</a:t>
            </a:r>
            <a:endParaRPr lang="en-US" sz="18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17" name="Arc 16"/>
          <p:cNvSpPr/>
          <p:nvPr/>
        </p:nvSpPr>
        <p:spPr>
          <a:xfrm rot="5796560">
            <a:off x="7720084" y="533290"/>
            <a:ext cx="1675605" cy="4807377"/>
          </a:xfrm>
          <a:prstGeom prst="arc">
            <a:avLst>
              <a:gd name="adj1" fmla="val 16919231"/>
              <a:gd name="adj2" fmla="val 2308522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0" name="Arc 19"/>
          <p:cNvSpPr/>
          <p:nvPr/>
        </p:nvSpPr>
        <p:spPr>
          <a:xfrm rot="5796560">
            <a:off x="8844768" y="947700"/>
            <a:ext cx="1675605" cy="5305379"/>
          </a:xfrm>
          <a:prstGeom prst="arc">
            <a:avLst>
              <a:gd name="adj1" fmla="val 17953796"/>
              <a:gd name="adj2" fmla="val 2912397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1" name="Arc 20"/>
          <p:cNvSpPr/>
          <p:nvPr/>
        </p:nvSpPr>
        <p:spPr>
          <a:xfrm rot="5796560">
            <a:off x="7708365" y="1597366"/>
            <a:ext cx="1675605" cy="5140341"/>
          </a:xfrm>
          <a:prstGeom prst="arc">
            <a:avLst>
              <a:gd name="adj1" fmla="val 16483957"/>
              <a:gd name="adj2" fmla="val 2308522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3" name="Rounded Rectangular Callout 22"/>
          <p:cNvSpPr/>
          <p:nvPr/>
        </p:nvSpPr>
        <p:spPr>
          <a:xfrm>
            <a:off x="2450706" y="5276473"/>
            <a:ext cx="3144875" cy="1058935"/>
          </a:xfrm>
          <a:prstGeom prst="wedgeRoundRectCallout">
            <a:avLst>
              <a:gd name="adj1" fmla="val -66800"/>
              <a:gd name="adj2" fmla="val -22287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800" dirty="0">
                <a:latin typeface="Open Sans" charset="0"/>
                <a:ea typeface="Open Sans" charset="0"/>
                <a:cs typeface="Open Sans" charset="0"/>
                <a:sym typeface="Open Sans"/>
              </a:rPr>
              <a:t>We move the order of the words when we make questions. Look…</a:t>
            </a:r>
          </a:p>
        </p:txBody>
      </p:sp>
      <p:sp>
        <p:nvSpPr>
          <p:cNvPr id="26" name="Arc 25"/>
          <p:cNvSpPr/>
          <p:nvPr/>
        </p:nvSpPr>
        <p:spPr>
          <a:xfrm rot="6271096">
            <a:off x="2161651" y="4483461"/>
            <a:ext cx="578111" cy="468002"/>
          </a:xfrm>
          <a:prstGeom prst="arc">
            <a:avLst>
              <a:gd name="adj1" fmla="val 17953796"/>
              <a:gd name="adj2" fmla="val 2308522"/>
            </a:avLst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7" name="Arc 26"/>
          <p:cNvSpPr/>
          <p:nvPr/>
        </p:nvSpPr>
        <p:spPr>
          <a:xfrm rot="6271096">
            <a:off x="6390144" y="4501977"/>
            <a:ext cx="578111" cy="468002"/>
          </a:xfrm>
          <a:prstGeom prst="arc">
            <a:avLst>
              <a:gd name="adj1" fmla="val 17953796"/>
              <a:gd name="adj2" fmla="val 2308522"/>
            </a:avLst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8" name="Pentagon 27"/>
          <p:cNvSpPr/>
          <p:nvPr/>
        </p:nvSpPr>
        <p:spPr>
          <a:xfrm>
            <a:off x="8683600" y="5468889"/>
            <a:ext cx="2791327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Think about pronunciation…</a:t>
            </a:r>
          </a:p>
        </p:txBody>
      </p:sp>
      <p:sp>
        <p:nvSpPr>
          <p:cNvPr id="30" name="Footer Placeholder 1">
            <a:extLst>
              <a:ext uri="{FF2B5EF4-FFF2-40B4-BE49-F238E27FC236}">
                <a16:creationId xmlns:a16="http://schemas.microsoft.com/office/drawing/2014/main" id="{9E037E55-1A2E-4B1B-9762-462F807D626A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</p:spPr>
        <p:txBody>
          <a:bodyPr/>
          <a:lstStyle/>
          <a:p>
            <a:pPr lvl="0"/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Copyright © 201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9</a:t>
            </a:r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 by Pearson Education      Gold Experience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 | Focus | High </a:t>
            </a:r>
            <a:r>
              <a:rPr lang="pl-PL" dirty="0" err="1">
                <a:latin typeface="Open Sans"/>
                <a:ea typeface="Open Sans"/>
                <a:cs typeface="Open Sans"/>
                <a:sym typeface="Open Sans"/>
              </a:rPr>
              <a:t>Note</a:t>
            </a:r>
            <a:endParaRPr lang="en-US" dirty="0"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315449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17" grpId="0" animBg="1"/>
      <p:bldP spid="20" grpId="0" animBg="1"/>
      <p:bldP spid="21" grpId="0" animBg="1"/>
      <p:bldP spid="23" grpId="0" animBg="1"/>
      <p:bldP spid="26" grpId="0" animBg="1"/>
      <p:bldP spid="27" grpId="0" animBg="1"/>
      <p:bldP spid="2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81"/>
          <p:cNvSpPr txBox="1">
            <a:spLocks/>
          </p:cNvSpPr>
          <p:nvPr/>
        </p:nvSpPr>
        <p:spPr>
          <a:xfrm>
            <a:off x="450601" y="239081"/>
            <a:ext cx="10009119" cy="807207"/>
          </a:xfrm>
          <a:prstGeom prst="rect">
            <a:avLst/>
          </a:prstGeom>
          <a:noFill/>
          <a:ln>
            <a:noFill/>
          </a:ln>
          <a:effectLst/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pPr>
              <a:lnSpc>
                <a:spcPct val="90000"/>
              </a:lnSpc>
              <a:buSzPct val="25000"/>
            </a:pPr>
            <a:r>
              <a:rPr lang="en-US" sz="44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Think about pronunciation…</a:t>
            </a:r>
          </a:p>
        </p:txBody>
      </p:sp>
      <p:sp>
        <p:nvSpPr>
          <p:cNvPr id="27" name="Pentagon 26"/>
          <p:cNvSpPr/>
          <p:nvPr/>
        </p:nvSpPr>
        <p:spPr>
          <a:xfrm>
            <a:off x="9343624" y="5418162"/>
            <a:ext cx="2351071" cy="925742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Let’s </a:t>
            </a:r>
            <a:r>
              <a:rPr lang="en-US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practise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!</a:t>
            </a:r>
          </a:p>
        </p:txBody>
      </p:sp>
      <p:sp>
        <p:nvSpPr>
          <p:cNvPr id="2" name="Rectangle 1"/>
          <p:cNvSpPr/>
          <p:nvPr/>
        </p:nvSpPr>
        <p:spPr>
          <a:xfrm>
            <a:off x="450601" y="1007550"/>
            <a:ext cx="10804478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Clr>
                <a:srgbClr val="9E3611"/>
              </a:buClr>
              <a:buSzPct val="25000"/>
            </a:pPr>
            <a:r>
              <a:rPr lang="en-US" sz="2500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When we speak quickly, we usually use contractions. Listen to your teacher.</a:t>
            </a:r>
            <a:endParaRPr lang="en-US" sz="2500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18" name="Rounded Rectangular Callout 17"/>
          <p:cNvSpPr/>
          <p:nvPr/>
        </p:nvSpPr>
        <p:spPr>
          <a:xfrm>
            <a:off x="2698248" y="1990531"/>
            <a:ext cx="2938277" cy="899160"/>
          </a:xfrm>
          <a:prstGeom prst="wedgeRoundRectCallout">
            <a:avLst>
              <a:gd name="adj1" fmla="val -66664"/>
              <a:gd name="adj2" fmla="val -3827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8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There’s a</a:t>
            </a:r>
            <a:r>
              <a:rPr lang="en-US" sz="1800" dirty="0">
                <a:latin typeface="Open Sans" charset="0"/>
                <a:ea typeface="Open Sans" charset="0"/>
                <a:cs typeface="Open Sans" charset="0"/>
                <a:sym typeface="Open Sans"/>
              </a:rPr>
              <a:t> big bed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.</a:t>
            </a:r>
          </a:p>
        </p:txBody>
      </p:sp>
      <p:sp>
        <p:nvSpPr>
          <p:cNvPr id="21" name="Rounded Rectangular Callout 20"/>
          <p:cNvSpPr/>
          <p:nvPr/>
        </p:nvSpPr>
        <p:spPr>
          <a:xfrm>
            <a:off x="6405347" y="1990531"/>
            <a:ext cx="2938277" cy="899160"/>
          </a:xfrm>
          <a:prstGeom prst="wedgeRoundRectCallout">
            <a:avLst>
              <a:gd name="adj1" fmla="val -66664"/>
              <a:gd name="adj2" fmla="val -3827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8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There’re</a:t>
            </a:r>
            <a:r>
              <a:rPr lang="en-US" sz="1800" dirty="0">
                <a:latin typeface="Open Sans" charset="0"/>
                <a:ea typeface="Open Sans" charset="0"/>
                <a:cs typeface="Open Sans" charset="0"/>
                <a:sym typeface="Open Sans"/>
              </a:rPr>
              <a:t> three windows.</a:t>
            </a:r>
          </a:p>
        </p:txBody>
      </p:sp>
      <p:sp>
        <p:nvSpPr>
          <p:cNvPr id="28" name="Rounded Rectangular Callout 27"/>
          <p:cNvSpPr/>
          <p:nvPr/>
        </p:nvSpPr>
        <p:spPr>
          <a:xfrm>
            <a:off x="1229109" y="3479054"/>
            <a:ext cx="2938277" cy="899160"/>
          </a:xfrm>
          <a:prstGeom prst="wedgeRoundRectCallout">
            <a:avLst>
              <a:gd name="adj1" fmla="val -36937"/>
              <a:gd name="adj2" fmla="val -81236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8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There isn’t a </a:t>
            </a:r>
            <a:r>
              <a:rPr lang="en-US" sz="1800" dirty="0">
                <a:latin typeface="Open Sans" charset="0"/>
                <a:ea typeface="Open Sans" charset="0"/>
                <a:cs typeface="Open Sans" charset="0"/>
                <a:sym typeface="Open Sans"/>
              </a:rPr>
              <a:t>desk.</a:t>
            </a:r>
          </a:p>
        </p:txBody>
      </p:sp>
      <p:sp>
        <p:nvSpPr>
          <p:cNvPr id="29" name="Rounded Rectangular Callout 28"/>
          <p:cNvSpPr/>
          <p:nvPr/>
        </p:nvSpPr>
        <p:spPr>
          <a:xfrm>
            <a:off x="4814017" y="3405796"/>
            <a:ext cx="3433150" cy="899160"/>
          </a:xfrm>
          <a:prstGeom prst="wedgeRoundRectCallout">
            <a:avLst>
              <a:gd name="adj1" fmla="val -45298"/>
              <a:gd name="adj2" fmla="val -76682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endParaRPr lang="en-US" sz="1800" b="1" dirty="0"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 algn="ctr">
              <a:buSzPct val="25000"/>
            </a:pPr>
            <a:r>
              <a:rPr lang="en-US" sz="18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There aren’t any </a:t>
            </a:r>
            <a:r>
              <a:rPr lang="en-US" sz="1800" dirty="0">
                <a:latin typeface="Open Sans" charset="0"/>
                <a:ea typeface="Open Sans" charset="0"/>
                <a:cs typeface="Open Sans" charset="0"/>
                <a:sym typeface="Open Sans"/>
              </a:rPr>
              <a:t>curtains.</a:t>
            </a: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532" y="1797202"/>
            <a:ext cx="1239894" cy="1239894"/>
          </a:xfrm>
          <a:prstGeom prst="rect">
            <a:avLst/>
          </a:prstGeom>
        </p:spPr>
      </p:pic>
      <p:sp>
        <p:nvSpPr>
          <p:cNvPr id="31" name="Rectangle 30"/>
          <p:cNvSpPr/>
          <p:nvPr/>
        </p:nvSpPr>
        <p:spPr>
          <a:xfrm>
            <a:off x="564107" y="4781367"/>
            <a:ext cx="10326806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Clr>
                <a:srgbClr val="9E3611"/>
              </a:buClr>
              <a:buSzPct val="25000"/>
            </a:pPr>
            <a:r>
              <a:rPr lang="en-US" sz="2500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We often link these words together. Listen to your teacher again.</a:t>
            </a:r>
            <a:endParaRPr lang="en-US" sz="2500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495407" y="2014348"/>
            <a:ext cx="85772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/>
              <a:t>/</a:t>
            </a:r>
            <a:r>
              <a:rPr lang="en-GB" sz="1600" dirty="0" err="1"/>
              <a:t>ðeəzə</a:t>
            </a:r>
            <a:r>
              <a:rPr lang="en-GB" sz="1600" dirty="0"/>
              <a:t>/</a:t>
            </a:r>
          </a:p>
        </p:txBody>
      </p:sp>
      <p:sp>
        <p:nvSpPr>
          <p:cNvPr id="4" name="Rectangle 3"/>
          <p:cNvSpPr/>
          <p:nvPr/>
        </p:nvSpPr>
        <p:spPr>
          <a:xfrm>
            <a:off x="6835308" y="2027176"/>
            <a:ext cx="69762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/</a:t>
            </a:r>
            <a:r>
              <a:rPr lang="en-GB" sz="1600" dirty="0" err="1"/>
              <a:t>ðerə</a:t>
            </a:r>
            <a:r>
              <a:rPr lang="en-GB" dirty="0"/>
              <a:t>/</a:t>
            </a:r>
          </a:p>
        </p:txBody>
      </p:sp>
      <p:sp>
        <p:nvSpPr>
          <p:cNvPr id="37" name="Rectangle 36"/>
          <p:cNvSpPr/>
          <p:nvPr/>
        </p:nvSpPr>
        <p:spPr>
          <a:xfrm>
            <a:off x="2026316" y="3516822"/>
            <a:ext cx="117021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/>
              <a:t>/</a:t>
            </a:r>
            <a:r>
              <a:rPr lang="en-GB" sz="1600" dirty="0" err="1"/>
              <a:t>ðeərɪzntə</a:t>
            </a:r>
            <a:r>
              <a:rPr lang="en-GB" sz="1600" dirty="0"/>
              <a:t>/</a:t>
            </a:r>
          </a:p>
        </p:txBody>
      </p:sp>
      <p:sp>
        <p:nvSpPr>
          <p:cNvPr id="38" name="Rectangle 37"/>
          <p:cNvSpPr/>
          <p:nvPr/>
        </p:nvSpPr>
        <p:spPr>
          <a:xfrm>
            <a:off x="5455160" y="3504974"/>
            <a:ext cx="13548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/>
              <a:t>/</a:t>
            </a:r>
            <a:r>
              <a:rPr lang="en-GB" sz="1600" dirty="0" err="1"/>
              <a:t>ðeərɑːntenɪ</a:t>
            </a:r>
            <a:r>
              <a:rPr lang="en-GB" sz="1600" dirty="0"/>
              <a:t>/</a:t>
            </a:r>
          </a:p>
        </p:txBody>
      </p:sp>
      <p:sp>
        <p:nvSpPr>
          <p:cNvPr id="5" name="Block Arc 4">
            <a:extLst>
              <a:ext uri="{FF2B5EF4-FFF2-40B4-BE49-F238E27FC236}">
                <a16:creationId xmlns:a16="http://schemas.microsoft.com/office/drawing/2014/main" id="{0CADF629-AF4C-49D2-8C21-B6FEAEDF6D1D}"/>
              </a:ext>
            </a:extLst>
          </p:cNvPr>
          <p:cNvSpPr/>
          <p:nvPr/>
        </p:nvSpPr>
        <p:spPr>
          <a:xfrm rot="10800000">
            <a:off x="2171091" y="3936235"/>
            <a:ext cx="310306" cy="265926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3" name="Block Arc 22">
            <a:extLst>
              <a:ext uri="{FF2B5EF4-FFF2-40B4-BE49-F238E27FC236}">
                <a16:creationId xmlns:a16="http://schemas.microsoft.com/office/drawing/2014/main" id="{64080A19-0FD0-484E-8322-85C0EF5163F0}"/>
              </a:ext>
            </a:extLst>
          </p:cNvPr>
          <p:cNvSpPr/>
          <p:nvPr/>
        </p:nvSpPr>
        <p:spPr>
          <a:xfrm rot="10800000">
            <a:off x="3857080" y="2440111"/>
            <a:ext cx="310306" cy="265926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5" name="Block Arc 24">
            <a:extLst>
              <a:ext uri="{FF2B5EF4-FFF2-40B4-BE49-F238E27FC236}">
                <a16:creationId xmlns:a16="http://schemas.microsoft.com/office/drawing/2014/main" id="{B6833AE5-2EC4-44A7-B893-317A10B5B2BD}"/>
              </a:ext>
            </a:extLst>
          </p:cNvPr>
          <p:cNvSpPr/>
          <p:nvPr/>
        </p:nvSpPr>
        <p:spPr>
          <a:xfrm rot="10800000">
            <a:off x="2737275" y="3934398"/>
            <a:ext cx="310306" cy="265926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6" name="Block Arc 25">
            <a:extLst>
              <a:ext uri="{FF2B5EF4-FFF2-40B4-BE49-F238E27FC236}">
                <a16:creationId xmlns:a16="http://schemas.microsoft.com/office/drawing/2014/main" id="{B01A2356-6404-42D1-9344-BDE256ECB200}"/>
              </a:ext>
            </a:extLst>
          </p:cNvPr>
          <p:cNvSpPr/>
          <p:nvPr/>
        </p:nvSpPr>
        <p:spPr>
          <a:xfrm rot="10800000">
            <a:off x="5636525" y="3980755"/>
            <a:ext cx="310306" cy="265926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6" name="Block Arc 35">
            <a:extLst>
              <a:ext uri="{FF2B5EF4-FFF2-40B4-BE49-F238E27FC236}">
                <a16:creationId xmlns:a16="http://schemas.microsoft.com/office/drawing/2014/main" id="{94CAA646-5F26-4629-9A2D-D83DA5382D9C}"/>
              </a:ext>
            </a:extLst>
          </p:cNvPr>
          <p:cNvSpPr/>
          <p:nvPr/>
        </p:nvSpPr>
        <p:spPr>
          <a:xfrm rot="10800000">
            <a:off x="6353814" y="3980755"/>
            <a:ext cx="310306" cy="265926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4" name="Footer Placeholder 1">
            <a:extLst>
              <a:ext uri="{FF2B5EF4-FFF2-40B4-BE49-F238E27FC236}">
                <a16:creationId xmlns:a16="http://schemas.microsoft.com/office/drawing/2014/main" id="{2061620F-66EB-4CB1-9606-B26B603D97E0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</p:spPr>
        <p:txBody>
          <a:bodyPr/>
          <a:lstStyle/>
          <a:p>
            <a:pPr lvl="0"/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Copyright © 201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9</a:t>
            </a:r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 by Pearson Education      Gold Experience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 | Focus | High </a:t>
            </a:r>
            <a:r>
              <a:rPr lang="pl-PL" dirty="0" err="1">
                <a:latin typeface="Open Sans"/>
                <a:ea typeface="Open Sans"/>
                <a:cs typeface="Open Sans"/>
                <a:sym typeface="Open Sans"/>
              </a:rPr>
              <a:t>Note</a:t>
            </a:r>
            <a:endParaRPr lang="en-US" dirty="0"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14632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" grpId="0"/>
      <p:bldP spid="18" grpId="0" animBg="1"/>
      <p:bldP spid="21" grpId="0" animBg="1"/>
      <p:bldP spid="28" grpId="0" animBg="1"/>
      <p:bldP spid="29" grpId="0" animBg="1"/>
      <p:bldP spid="31" grpId="0"/>
      <p:bldP spid="3" grpId="0"/>
      <p:bldP spid="4" grpId="0"/>
      <p:bldP spid="37" grpId="0"/>
      <p:bldP spid="38" grpId="0"/>
      <p:bldP spid="5" grpId="0" animBg="1"/>
      <p:bldP spid="23" grpId="0" animBg="1"/>
      <p:bldP spid="25" grpId="0" animBg="1"/>
      <p:bldP spid="26" grpId="0" animBg="1"/>
      <p:bldP spid="3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14983" y="1610437"/>
            <a:ext cx="11429969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600" dirty="0"/>
          </a:p>
          <a:p>
            <a:pPr marL="342900" indent="-342900">
              <a:buAutoNum type="arabicPeriod"/>
            </a:pPr>
            <a:r>
              <a:rPr lang="en-US" sz="1600" dirty="0"/>
              <a:t>There is four dogs in the park. Look!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Is there some swimming pool in your school?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There isn’t any books under the table.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There aren’t some children in the street today.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There are a cat in the garden.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There are some biscuits in the kitchen?</a:t>
            </a:r>
            <a:endParaRPr lang="en-GB" sz="1600" dirty="0"/>
          </a:p>
        </p:txBody>
      </p:sp>
      <p:sp>
        <p:nvSpPr>
          <p:cNvPr id="29" name="Shape 81"/>
          <p:cNvSpPr txBox="1">
            <a:spLocks/>
          </p:cNvSpPr>
          <p:nvPr/>
        </p:nvSpPr>
        <p:spPr>
          <a:xfrm>
            <a:off x="450601" y="229388"/>
            <a:ext cx="6749127" cy="79816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pPr>
              <a:lnSpc>
                <a:spcPct val="90000"/>
              </a:lnSpc>
              <a:buSzPct val="25000"/>
              <a:buFont typeface="Rokkitt"/>
              <a:buNone/>
            </a:pPr>
            <a:r>
              <a:rPr lang="en-US" sz="4400" b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Practice activities</a:t>
            </a:r>
            <a:endParaRPr lang="en-US" sz="44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" name="Shape 82"/>
          <p:cNvSpPr txBox="1">
            <a:spLocks/>
          </p:cNvSpPr>
          <p:nvPr/>
        </p:nvSpPr>
        <p:spPr>
          <a:xfrm>
            <a:off x="464551" y="905812"/>
            <a:ext cx="11480401" cy="41418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spcAft>
                <a:spcPts val="0"/>
              </a:spcAft>
              <a:buClr>
                <a:srgbClr val="9E3611"/>
              </a:buClr>
              <a:buSzPct val="25000"/>
              <a:buNone/>
            </a:pP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Correct the errors in the sentences below. There is one error in each sentence.</a:t>
            </a:r>
          </a:p>
          <a:p>
            <a:pPr lvl="0">
              <a:lnSpc>
                <a:spcPct val="90000"/>
              </a:lnSpc>
              <a:spcBef>
                <a:spcPts val="1200"/>
              </a:spcBef>
              <a:buClr>
                <a:srgbClr val="9E3611"/>
              </a:buClr>
              <a:buSzPct val="25000"/>
              <a:buNone/>
            </a:pPr>
            <a:endParaRPr lang="en-US" sz="2000" b="1" i="1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387092" y="1509622"/>
            <a:ext cx="49244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are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1514901" y="2023712"/>
            <a:ext cx="122830" cy="0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1752848" y="2343704"/>
            <a:ext cx="29848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a</a:t>
            </a:r>
          </a:p>
        </p:txBody>
      </p:sp>
      <p:cxnSp>
        <p:nvCxnSpPr>
          <p:cNvPr id="32" name="Straight Connector 31"/>
          <p:cNvCxnSpPr/>
          <p:nvPr/>
        </p:nvCxnSpPr>
        <p:spPr>
          <a:xfrm>
            <a:off x="1729409" y="2732665"/>
            <a:ext cx="440585" cy="65126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1409645" y="3047912"/>
            <a:ext cx="74411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aren’t</a:t>
            </a:r>
          </a:p>
        </p:txBody>
      </p:sp>
      <p:cxnSp>
        <p:nvCxnSpPr>
          <p:cNvPr id="34" name="Straight Connector 33"/>
          <p:cNvCxnSpPr/>
          <p:nvPr/>
        </p:nvCxnSpPr>
        <p:spPr>
          <a:xfrm flipV="1">
            <a:off x="1549020" y="3478173"/>
            <a:ext cx="303219" cy="23405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2086984" y="3771084"/>
            <a:ext cx="53732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any</a:t>
            </a:r>
          </a:p>
        </p:txBody>
      </p:sp>
      <p:cxnSp>
        <p:nvCxnSpPr>
          <p:cNvPr id="36" name="Straight Connector 35"/>
          <p:cNvCxnSpPr/>
          <p:nvPr/>
        </p:nvCxnSpPr>
        <p:spPr>
          <a:xfrm flipV="1">
            <a:off x="2153759" y="4244454"/>
            <a:ext cx="412020" cy="1613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1455891" y="4500587"/>
            <a:ext cx="35618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is</a:t>
            </a:r>
          </a:p>
        </p:txBody>
      </p:sp>
      <p:cxnSp>
        <p:nvCxnSpPr>
          <p:cNvPr id="38" name="Straight Connector 37"/>
          <p:cNvCxnSpPr/>
          <p:nvPr/>
        </p:nvCxnSpPr>
        <p:spPr>
          <a:xfrm>
            <a:off x="1585414" y="4951984"/>
            <a:ext cx="153786" cy="2154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894649" y="5187389"/>
            <a:ext cx="108555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Are there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984913" y="5675584"/>
            <a:ext cx="767935" cy="15532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9" name="Footer Placeholder 1">
            <a:extLst>
              <a:ext uri="{FF2B5EF4-FFF2-40B4-BE49-F238E27FC236}">
                <a16:creationId xmlns:a16="http://schemas.microsoft.com/office/drawing/2014/main" id="{82E5CCA2-3646-47C0-880F-56D1D284DBB5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</p:spPr>
        <p:txBody>
          <a:bodyPr/>
          <a:lstStyle/>
          <a:p>
            <a:pPr lvl="0"/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Copyright © 201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9</a:t>
            </a:r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 by Pearson Education      Gold Experience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 | Focus | High </a:t>
            </a:r>
            <a:r>
              <a:rPr lang="pl-PL" dirty="0" err="1">
                <a:latin typeface="Open Sans"/>
                <a:ea typeface="Open Sans"/>
                <a:cs typeface="Open Sans"/>
                <a:sym typeface="Open Sans"/>
              </a:rPr>
              <a:t>Note</a:t>
            </a:r>
            <a:endParaRPr lang="en-US" dirty="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1" grpId="0"/>
      <p:bldP spid="33" grpId="0"/>
      <p:bldP spid="35" grpId="0"/>
      <p:bldP spid="37" grpId="0"/>
      <p:bldP spid="39" grpId="0"/>
    </p:bld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earson">
  <a:themeElements>
    <a:clrScheme name="Pearson colors">
      <a:dk1>
        <a:srgbClr val="000000"/>
      </a:dk1>
      <a:lt1>
        <a:srgbClr val="D4EAE4"/>
      </a:lt1>
      <a:dk2>
        <a:srgbClr val="007FA3"/>
      </a:dk2>
      <a:lt2>
        <a:srgbClr val="003057"/>
      </a:lt2>
      <a:accent1>
        <a:srgbClr val="D2DB0E"/>
      </a:accent1>
      <a:accent2>
        <a:srgbClr val="12B2A6"/>
      </a:accent2>
      <a:accent3>
        <a:srgbClr val="DB0020"/>
      </a:accent3>
      <a:accent4>
        <a:srgbClr val="9E007E"/>
      </a:accent4>
      <a:accent5>
        <a:srgbClr val="EA7600"/>
      </a:accent5>
      <a:accent6>
        <a:srgbClr val="005A70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2825</TotalTime>
  <Words>900</Words>
  <Application>Microsoft Office PowerPoint</Application>
  <PresentationFormat>Widescreen</PresentationFormat>
  <Paragraphs>128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7" baseType="lpstr">
      <vt:lpstr>Arial</vt:lpstr>
      <vt:lpstr>Noto Sans Symbols</vt:lpstr>
      <vt:lpstr>Open Sans</vt:lpstr>
      <vt:lpstr>Open Sans</vt:lpstr>
      <vt:lpstr>Rockwell</vt:lpstr>
      <vt:lpstr>Rokkitt</vt:lpstr>
      <vt:lpstr>Times New Roman</vt:lpstr>
      <vt:lpstr>Simple Light</vt:lpstr>
      <vt:lpstr>Pearson</vt:lpstr>
      <vt:lpstr>Grammar A1 there is / there are </vt:lpstr>
      <vt:lpstr>There is or There are</vt:lpstr>
      <vt:lpstr>Function: There is/There are</vt:lpstr>
      <vt:lpstr>PowerPoint Presentation</vt:lpstr>
      <vt:lpstr>Form: There is/There are</vt:lpstr>
      <vt:lpstr>Form: There is/There are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Emphatic structures</dc:title>
  <dc:creator>Louise Manicolo</dc:creator>
  <cp:lastModifiedBy>Muszynski, Daniel</cp:lastModifiedBy>
  <cp:revision>113</cp:revision>
  <dcterms:modified xsi:type="dcterms:W3CDTF">2019-12-05T08:20:18Z</dcterms:modified>
</cp:coreProperties>
</file>